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17"/>
  </p:notesMasterIdLst>
  <p:handoutMasterIdLst>
    <p:handoutMasterId r:id="rId18"/>
  </p:handoutMasterIdLst>
  <p:sldIdLst>
    <p:sldId id="256" r:id="rId2"/>
    <p:sldId id="260" r:id="rId3"/>
    <p:sldId id="261" r:id="rId4"/>
    <p:sldId id="302" r:id="rId5"/>
    <p:sldId id="263" r:id="rId6"/>
    <p:sldId id="303" r:id="rId7"/>
    <p:sldId id="306" r:id="rId8"/>
    <p:sldId id="265" r:id="rId9"/>
    <p:sldId id="270" r:id="rId10"/>
    <p:sldId id="271" r:id="rId11"/>
    <p:sldId id="272" r:id="rId12"/>
    <p:sldId id="304" r:id="rId13"/>
    <p:sldId id="307" r:id="rId14"/>
    <p:sldId id="308" r:id="rId15"/>
    <p:sldId id="286"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McNamara" initials="MM" lastIdx="1" clrIdx="0">
    <p:extLst>
      <p:ext uri="{19B8F6BF-5375-455C-9EA6-DF929625EA0E}">
        <p15:presenceInfo xmlns:p15="http://schemas.microsoft.com/office/powerpoint/2012/main" userId="S::melissa.mcnamara@libertyhealth.com::740b794e-076f-4bac-94b9-b5a524beee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1AA"/>
    <a:srgbClr val="0000FF"/>
    <a:srgbClr val="00A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5948" autoAdjust="0"/>
  </p:normalViewPr>
  <p:slideViewPr>
    <p:cSldViewPr>
      <p:cViewPr>
        <p:scale>
          <a:sx n="90" d="100"/>
          <a:sy n="90" d="100"/>
        </p:scale>
        <p:origin x="456" y="-24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2820"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F0CE1BC-BD38-4F9F-8D3D-0C0CE4A50AAA}" type="datetimeFigureOut">
              <a:rPr lang="en-US" smtClean="0"/>
              <a:t>4/30/2020</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BE40EAB-3772-442A-AA67-F8DBC7D1323B}" type="slidenum">
              <a:rPr lang="en-US" smtClean="0"/>
              <a:t>‹#›</a:t>
            </a:fld>
            <a:endParaRPr lang="en-US"/>
          </a:p>
        </p:txBody>
      </p:sp>
    </p:spTree>
    <p:extLst>
      <p:ext uri="{BB962C8B-B14F-4D97-AF65-F5344CB8AC3E}">
        <p14:creationId xmlns:p14="http://schemas.microsoft.com/office/powerpoint/2010/main" val="1933317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E934821-1DF3-42E2-ADF1-0B5EEB3467EF}" type="datetimeFigureOut">
              <a:rPr lang="en-US" smtClean="0"/>
              <a:t>4/30/2020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AE51D5F-A56D-4A42-B179-D5ACDDB7698B}" type="slidenum">
              <a:rPr lang="en-US" smtClean="0"/>
              <a:t>‹#›</a:t>
            </a:fld>
            <a:endParaRPr lang="en-US"/>
          </a:p>
        </p:txBody>
      </p:sp>
    </p:spTree>
    <p:extLst>
      <p:ext uri="{BB962C8B-B14F-4D97-AF65-F5344CB8AC3E}">
        <p14:creationId xmlns:p14="http://schemas.microsoft.com/office/powerpoint/2010/main" val="403128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1</a:t>
            </a:fld>
            <a:endParaRPr lang="en-US"/>
          </a:p>
        </p:txBody>
      </p:sp>
    </p:spTree>
    <p:extLst>
      <p:ext uri="{BB962C8B-B14F-4D97-AF65-F5344CB8AC3E}">
        <p14:creationId xmlns:p14="http://schemas.microsoft.com/office/powerpoint/2010/main" val="352428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10</a:t>
            </a:fld>
            <a:endParaRPr lang="en-US"/>
          </a:p>
        </p:txBody>
      </p:sp>
    </p:spTree>
    <p:extLst>
      <p:ext uri="{BB962C8B-B14F-4D97-AF65-F5344CB8AC3E}">
        <p14:creationId xmlns:p14="http://schemas.microsoft.com/office/powerpoint/2010/main" val="717909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11</a:t>
            </a:fld>
            <a:endParaRPr lang="en-US"/>
          </a:p>
        </p:txBody>
      </p:sp>
    </p:spTree>
    <p:extLst>
      <p:ext uri="{BB962C8B-B14F-4D97-AF65-F5344CB8AC3E}">
        <p14:creationId xmlns:p14="http://schemas.microsoft.com/office/powerpoint/2010/main" val="3434210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12</a:t>
            </a:fld>
            <a:endParaRPr lang="en-US"/>
          </a:p>
        </p:txBody>
      </p:sp>
    </p:spTree>
    <p:extLst>
      <p:ext uri="{BB962C8B-B14F-4D97-AF65-F5344CB8AC3E}">
        <p14:creationId xmlns:p14="http://schemas.microsoft.com/office/powerpoint/2010/main" val="3318621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13</a:t>
            </a:fld>
            <a:endParaRPr lang="en-US"/>
          </a:p>
        </p:txBody>
      </p:sp>
    </p:spTree>
    <p:extLst>
      <p:ext uri="{BB962C8B-B14F-4D97-AF65-F5344CB8AC3E}">
        <p14:creationId xmlns:p14="http://schemas.microsoft.com/office/powerpoint/2010/main" val="3318621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14</a:t>
            </a:fld>
            <a:endParaRPr lang="en-US"/>
          </a:p>
        </p:txBody>
      </p:sp>
    </p:spTree>
    <p:extLst>
      <p:ext uri="{BB962C8B-B14F-4D97-AF65-F5344CB8AC3E}">
        <p14:creationId xmlns:p14="http://schemas.microsoft.com/office/powerpoint/2010/main" val="331862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15</a:t>
            </a:fld>
            <a:endParaRPr lang="en-US"/>
          </a:p>
        </p:txBody>
      </p:sp>
    </p:spTree>
    <p:extLst>
      <p:ext uri="{BB962C8B-B14F-4D97-AF65-F5344CB8AC3E}">
        <p14:creationId xmlns:p14="http://schemas.microsoft.com/office/powerpoint/2010/main" val="174086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2</a:t>
            </a:fld>
            <a:endParaRPr lang="en-US"/>
          </a:p>
        </p:txBody>
      </p:sp>
    </p:spTree>
    <p:extLst>
      <p:ext uri="{BB962C8B-B14F-4D97-AF65-F5344CB8AC3E}">
        <p14:creationId xmlns:p14="http://schemas.microsoft.com/office/powerpoint/2010/main" val="176785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3</a:t>
            </a:fld>
            <a:endParaRPr lang="en-US"/>
          </a:p>
        </p:txBody>
      </p:sp>
    </p:spTree>
    <p:extLst>
      <p:ext uri="{BB962C8B-B14F-4D97-AF65-F5344CB8AC3E}">
        <p14:creationId xmlns:p14="http://schemas.microsoft.com/office/powerpoint/2010/main" val="259909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4</a:t>
            </a:fld>
            <a:endParaRPr lang="en-US"/>
          </a:p>
        </p:txBody>
      </p:sp>
    </p:spTree>
    <p:extLst>
      <p:ext uri="{BB962C8B-B14F-4D97-AF65-F5344CB8AC3E}">
        <p14:creationId xmlns:p14="http://schemas.microsoft.com/office/powerpoint/2010/main" val="405808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5</a:t>
            </a:fld>
            <a:endParaRPr lang="en-US"/>
          </a:p>
        </p:txBody>
      </p:sp>
    </p:spTree>
    <p:extLst>
      <p:ext uri="{BB962C8B-B14F-4D97-AF65-F5344CB8AC3E}">
        <p14:creationId xmlns:p14="http://schemas.microsoft.com/office/powerpoint/2010/main" val="417105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6</a:t>
            </a:fld>
            <a:endParaRPr lang="en-US"/>
          </a:p>
        </p:txBody>
      </p:sp>
    </p:spTree>
    <p:extLst>
      <p:ext uri="{BB962C8B-B14F-4D97-AF65-F5344CB8AC3E}">
        <p14:creationId xmlns:p14="http://schemas.microsoft.com/office/powerpoint/2010/main" val="417105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7</a:t>
            </a:fld>
            <a:endParaRPr lang="en-US"/>
          </a:p>
        </p:txBody>
      </p:sp>
    </p:spTree>
    <p:extLst>
      <p:ext uri="{BB962C8B-B14F-4D97-AF65-F5344CB8AC3E}">
        <p14:creationId xmlns:p14="http://schemas.microsoft.com/office/powerpoint/2010/main" val="417105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AE51D5F-A56D-4A42-B179-D5ACDDB7698B}" type="slidenum">
              <a:rPr lang="en-US" smtClean="0"/>
              <a:t>8</a:t>
            </a:fld>
            <a:endParaRPr lang="en-US"/>
          </a:p>
        </p:txBody>
      </p:sp>
    </p:spTree>
    <p:extLst>
      <p:ext uri="{BB962C8B-B14F-4D97-AF65-F5344CB8AC3E}">
        <p14:creationId xmlns:p14="http://schemas.microsoft.com/office/powerpoint/2010/main" val="264119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51D5F-A56D-4A42-B179-D5ACDDB7698B}" type="slidenum">
              <a:rPr lang="en-US" smtClean="0"/>
              <a:t>9</a:t>
            </a:fld>
            <a:endParaRPr lang="en-US"/>
          </a:p>
        </p:txBody>
      </p:sp>
    </p:spTree>
    <p:extLst>
      <p:ext uri="{BB962C8B-B14F-4D97-AF65-F5344CB8AC3E}">
        <p14:creationId xmlns:p14="http://schemas.microsoft.com/office/powerpoint/2010/main" val="1138062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lvl1pPr>
              <a:defRPr sz="3800"/>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p:cNvCxnSpPr/>
          <p:nvPr/>
        </p:nvCxnSpPr>
        <p:spPr>
          <a:xfrm>
            <a:off x="-1" y="1265307"/>
            <a:ext cx="4663440" cy="0"/>
          </a:xfrm>
          <a:prstGeom prst="line">
            <a:avLst/>
          </a:prstGeom>
          <a:ln w="57150">
            <a:solidFill>
              <a:srgbClr val="A09956"/>
            </a:solidFill>
          </a:ln>
        </p:spPr>
        <p:style>
          <a:lnRef idx="1">
            <a:schemeClr val="dk1"/>
          </a:lnRef>
          <a:fillRef idx="0">
            <a:schemeClr val="dk1"/>
          </a:fillRef>
          <a:effectRef idx="0">
            <a:schemeClr val="dk1"/>
          </a:effectRef>
          <a:fontRef idx="minor">
            <a:schemeClr val="tx1"/>
          </a:fontRef>
        </p:style>
      </p:cxnSp>
      <p:sp>
        <p:nvSpPr>
          <p:cNvPr id="9" name="Slide Number Placeholder 5"/>
          <p:cNvSpPr txBox="1">
            <a:spLocks/>
          </p:cNvSpPr>
          <p:nvPr/>
        </p:nvSpPr>
        <p:spPr>
          <a:xfrm>
            <a:off x="579121" y="6247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C09CC5A-EC6B-4642-8607-464F6530483B}" type="slidenum">
              <a:rPr lang="en-US" sz="1400" smtClean="0">
                <a:solidFill>
                  <a:schemeClr val="bg1"/>
                </a:solidFill>
                <a:latin typeface="Calibri Light" pitchFamily="34" charset="0"/>
              </a:rPr>
              <a:pPr algn="l"/>
              <a:t>‹#›</a:t>
            </a:fld>
            <a:endParaRPr lang="en-US" sz="1400" dirty="0">
              <a:solidFill>
                <a:schemeClr val="bg1"/>
              </a:solidFill>
              <a:latin typeface="Calibri Light" pitchFamily="34" charset="0"/>
            </a:endParaRPr>
          </a:p>
        </p:txBody>
      </p:sp>
    </p:spTree>
    <p:extLst>
      <p:ext uri="{BB962C8B-B14F-4D97-AF65-F5344CB8AC3E}">
        <p14:creationId xmlns:p14="http://schemas.microsoft.com/office/powerpoint/2010/main" val="226553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3">
        <a:schemeClr val="bg1"/>
      </p:bgRef>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295400" y="3200400"/>
            <a:ext cx="6400800" cy="1600200"/>
          </a:xfrm>
          <a:prstGeom prst="rect">
            <a:avLst/>
          </a:prstGeom>
        </p:spPr>
        <p:txBody>
          <a:bodyPr/>
          <a:lstStyle>
            <a:lvl1pPr marL="0" indent="0" algn="ctr">
              <a:buNone/>
              <a:defRPr sz="26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17" name="Footer Placeholder 16"/>
          <p:cNvSpPr>
            <a:spLocks noGrp="1"/>
          </p:cNvSpPr>
          <p:nvPr>
            <p:ph type="ftr" sz="quarter" idx="11"/>
          </p:nvPr>
        </p:nvSpPr>
        <p:spPr>
          <a:xfrm>
            <a:off x="914400" y="6172200"/>
            <a:ext cx="3962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146304" y="6210300"/>
            <a:ext cx="457200" cy="457200"/>
          </a:xfrm>
          <a:prstGeom prst="ellipse">
            <a:avLst/>
          </a:prstGeom>
        </p:spPr>
        <p:txBody>
          <a:bodyPr lIns="0" tIns="0" rIns="0" bIns="0">
            <a:noAutofit/>
          </a:bodyPr>
          <a:lstStyle>
            <a:lvl1pPr>
              <a:defRPr sz="1400">
                <a:solidFill>
                  <a:srgbClr val="FFFFFF"/>
                </a:solidFill>
              </a:defRPr>
            </a:lvl1pPr>
          </a:lstStyle>
          <a:p>
            <a:fld id="{924BC2F9-7244-49ED-8F9B-1AD267A94B40}" type="slidenum">
              <a:rPr lang="en-US" smtClean="0"/>
              <a:t>‹#›</a:t>
            </a:fld>
            <a:endParaRPr lang="en-US"/>
          </a:p>
        </p:txBody>
      </p:sp>
      <p:sp>
        <p:nvSpPr>
          <p:cNvPr id="8" name="Title 7"/>
          <p:cNvSpPr>
            <a:spLocks noGrp="1"/>
          </p:cNvSpPr>
          <p:nvPr>
            <p:ph type="ctrTitle"/>
          </p:nvPr>
        </p:nvSpPr>
        <p:spPr>
          <a:xfrm>
            <a:off x="457200" y="1505930"/>
            <a:ext cx="8229600" cy="1470025"/>
          </a:xfrm>
          <a:prstGeom prst="rect">
            <a:avLst/>
          </a:prstGeo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2298312"/>
            <a:ext cx="9144000" cy="1371600"/>
          </a:xfrm>
          <a:custGeom>
            <a:avLst/>
            <a:gdLst>
              <a:gd name="T0" fmla="*/ 0 w 12240"/>
              <a:gd name="T1" fmla="*/ 3420 h 3420"/>
              <a:gd name="T2" fmla="*/ 12240 w 12240"/>
              <a:gd name="T3" fmla="*/ 3420 h 3420"/>
              <a:gd name="T4" fmla="*/ 12240 w 12240"/>
              <a:gd name="T5" fmla="*/ 0 h 3420"/>
              <a:gd name="T6" fmla="*/ 0 w 12240"/>
              <a:gd name="T7" fmla="*/ 0 h 3420"/>
              <a:gd name="T8" fmla="*/ 0 w 12240"/>
              <a:gd name="T9" fmla="*/ 3420 h 3420"/>
            </a:gdLst>
            <a:ahLst/>
            <a:cxnLst>
              <a:cxn ang="0">
                <a:pos x="T0" y="T1"/>
              </a:cxn>
              <a:cxn ang="0">
                <a:pos x="T2" y="T3"/>
              </a:cxn>
              <a:cxn ang="0">
                <a:pos x="T4" y="T5"/>
              </a:cxn>
              <a:cxn ang="0">
                <a:pos x="T6" y="T7"/>
              </a:cxn>
              <a:cxn ang="0">
                <a:pos x="T8" y="T9"/>
              </a:cxn>
            </a:cxnLst>
            <a:rect l="0" t="0" r="r" b="b"/>
            <a:pathLst>
              <a:path w="12240" h="3420">
                <a:moveTo>
                  <a:pt x="0" y="3420"/>
                </a:moveTo>
                <a:lnTo>
                  <a:pt x="12240" y="3420"/>
                </a:lnTo>
                <a:lnTo>
                  <a:pt x="12240" y="0"/>
                </a:lnTo>
                <a:lnTo>
                  <a:pt x="0" y="0"/>
                </a:lnTo>
                <a:lnTo>
                  <a:pt x="0" y="3420"/>
                </a:lnTo>
                <a:close/>
              </a:path>
            </a:pathLst>
          </a:custGeom>
          <a:solidFill>
            <a:srgbClr val="0061AA"/>
          </a:solidFill>
          <a:ln>
            <a:noFill/>
          </a:ln>
        </p:spPr>
        <p:txBody>
          <a:bodyPr rot="0" vert="horz" wrap="square" lIns="91440" tIns="45720" rIns="91440" bIns="45720" anchor="t" anchorCtr="0" upright="1">
            <a:noAutofit/>
          </a:bodyPr>
          <a:lstStyle/>
          <a:p>
            <a:endParaRPr lang="en-US" dirty="0"/>
          </a:p>
        </p:txBody>
      </p:sp>
      <p:sp>
        <p:nvSpPr>
          <p:cNvPr id="8" name="Freeform 7"/>
          <p:cNvSpPr>
            <a:spLocks/>
          </p:cNvSpPr>
          <p:nvPr/>
        </p:nvSpPr>
        <p:spPr bwMode="auto">
          <a:xfrm>
            <a:off x="0" y="3610990"/>
            <a:ext cx="9144000" cy="320040"/>
          </a:xfrm>
          <a:custGeom>
            <a:avLst/>
            <a:gdLst>
              <a:gd name="T0" fmla="*/ 0 w 12240"/>
              <a:gd name="T1" fmla="+- 0 3550 3310"/>
              <a:gd name="T2" fmla="*/ 3550 h 240"/>
              <a:gd name="T3" fmla="*/ 12240 w 12240"/>
              <a:gd name="T4" fmla="+- 0 3550 3310"/>
              <a:gd name="T5" fmla="*/ 3550 h 240"/>
              <a:gd name="T6" fmla="*/ 12240 w 12240"/>
              <a:gd name="T7" fmla="+- 0 3310 3310"/>
              <a:gd name="T8" fmla="*/ 3310 h 240"/>
              <a:gd name="T9" fmla="*/ 0 w 12240"/>
              <a:gd name="T10" fmla="+- 0 3310 3310"/>
              <a:gd name="T11" fmla="*/ 3310 h 240"/>
              <a:gd name="T12" fmla="*/ 0 w 12240"/>
              <a:gd name="T13" fmla="+- 0 3550 3310"/>
              <a:gd name="T14" fmla="*/ 3550 h 240"/>
            </a:gdLst>
            <a:ahLst/>
            <a:cxnLst>
              <a:cxn ang="0">
                <a:pos x="T0" y="T2"/>
              </a:cxn>
              <a:cxn ang="0">
                <a:pos x="T3" y="T5"/>
              </a:cxn>
              <a:cxn ang="0">
                <a:pos x="T6" y="T8"/>
              </a:cxn>
              <a:cxn ang="0">
                <a:pos x="T9" y="T11"/>
              </a:cxn>
              <a:cxn ang="0">
                <a:pos x="T12" y="T14"/>
              </a:cxn>
            </a:cxnLst>
            <a:rect l="0" t="0" r="r" b="b"/>
            <a:pathLst>
              <a:path w="12240" h="240">
                <a:moveTo>
                  <a:pt x="0" y="240"/>
                </a:moveTo>
                <a:lnTo>
                  <a:pt x="12240" y="240"/>
                </a:lnTo>
                <a:lnTo>
                  <a:pt x="12240" y="0"/>
                </a:lnTo>
                <a:lnTo>
                  <a:pt x="0" y="0"/>
                </a:lnTo>
                <a:lnTo>
                  <a:pt x="0" y="24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6470" y="5669280"/>
            <a:ext cx="3372847" cy="573476"/>
          </a:xfrm>
          <a:prstGeom prst="rect">
            <a:avLst/>
          </a:prstGeom>
        </p:spPr>
      </p:pic>
      <p:sp>
        <p:nvSpPr>
          <p:cNvPr id="2" name="Title 1"/>
          <p:cNvSpPr>
            <a:spLocks noGrp="1"/>
          </p:cNvSpPr>
          <p:nvPr>
            <p:ph type="ctrTitle"/>
          </p:nvPr>
        </p:nvSpPr>
        <p:spPr>
          <a:xfrm>
            <a:off x="685800" y="2298312"/>
            <a:ext cx="7772400" cy="1312678"/>
          </a:xfrm>
          <a:prstGeom prst="rect">
            <a:avLst/>
          </a:prstGeom>
        </p:spPr>
        <p:txBody>
          <a:bodyPr anchor="ctr" anchorCtr="0">
            <a:normAutofit/>
          </a:bodyPr>
          <a:lstStyle>
            <a:lvl1pPr>
              <a:spcBef>
                <a:spcPts val="0"/>
              </a:spcBef>
              <a:defRPr sz="4400" b="0">
                <a:solidFill>
                  <a:schemeClr val="bg1"/>
                </a:solidFill>
                <a:latin typeface="Calibri Light" pitchFamily="34" charset="0"/>
              </a:defRPr>
            </a:lvl1pPr>
          </a:lstStyle>
          <a:p>
            <a:r>
              <a:rPr lang="en-US" dirty="0"/>
              <a:t>Click to edit Master title style</a:t>
            </a:r>
          </a:p>
        </p:txBody>
      </p:sp>
    </p:spTree>
    <p:extLst>
      <p:ext uri="{BB962C8B-B14F-4D97-AF65-F5344CB8AC3E}">
        <p14:creationId xmlns:p14="http://schemas.microsoft.com/office/powerpoint/2010/main" val="118437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3915784"/>
            <a:ext cx="9144000" cy="1077362"/>
          </a:xfrm>
          <a:custGeom>
            <a:avLst/>
            <a:gdLst>
              <a:gd name="T0" fmla="*/ 0 w 12240"/>
              <a:gd name="T1" fmla="*/ 3420 h 3420"/>
              <a:gd name="T2" fmla="*/ 12240 w 12240"/>
              <a:gd name="T3" fmla="*/ 3420 h 3420"/>
              <a:gd name="T4" fmla="*/ 12240 w 12240"/>
              <a:gd name="T5" fmla="*/ 0 h 3420"/>
              <a:gd name="T6" fmla="*/ 0 w 12240"/>
              <a:gd name="T7" fmla="*/ 0 h 3420"/>
              <a:gd name="T8" fmla="*/ 0 w 12240"/>
              <a:gd name="T9" fmla="*/ 3420 h 3420"/>
            </a:gdLst>
            <a:ahLst/>
            <a:cxnLst>
              <a:cxn ang="0">
                <a:pos x="T0" y="T1"/>
              </a:cxn>
              <a:cxn ang="0">
                <a:pos x="T2" y="T3"/>
              </a:cxn>
              <a:cxn ang="0">
                <a:pos x="T4" y="T5"/>
              </a:cxn>
              <a:cxn ang="0">
                <a:pos x="T6" y="T7"/>
              </a:cxn>
              <a:cxn ang="0">
                <a:pos x="T8" y="T9"/>
              </a:cxn>
            </a:cxnLst>
            <a:rect l="0" t="0" r="r" b="b"/>
            <a:pathLst>
              <a:path w="12240" h="3420">
                <a:moveTo>
                  <a:pt x="0" y="3420"/>
                </a:moveTo>
                <a:lnTo>
                  <a:pt x="12240" y="3420"/>
                </a:lnTo>
                <a:lnTo>
                  <a:pt x="12240" y="0"/>
                </a:lnTo>
                <a:lnTo>
                  <a:pt x="0" y="0"/>
                </a:lnTo>
                <a:lnTo>
                  <a:pt x="0" y="3420"/>
                </a:lnTo>
                <a:close/>
              </a:path>
            </a:pathLst>
          </a:custGeom>
          <a:solidFill>
            <a:srgbClr val="0061AA"/>
          </a:solidFill>
          <a:ln>
            <a:noFill/>
          </a:ln>
        </p:spPr>
        <p:txBody>
          <a:bodyPr rot="0" vert="horz" wrap="square" lIns="91440" tIns="45720" rIns="91440" bIns="45720" anchor="t" anchorCtr="0" upright="1">
            <a:noAutofit/>
          </a:bodyPr>
          <a:lstStyle/>
          <a:p>
            <a:endParaRPr lang="en-US" dirty="0"/>
          </a:p>
        </p:txBody>
      </p:sp>
      <p:sp>
        <p:nvSpPr>
          <p:cNvPr id="8" name="Freeform 7"/>
          <p:cNvSpPr>
            <a:spLocks/>
          </p:cNvSpPr>
          <p:nvPr/>
        </p:nvSpPr>
        <p:spPr bwMode="auto">
          <a:xfrm>
            <a:off x="0" y="4934224"/>
            <a:ext cx="9144000" cy="320040"/>
          </a:xfrm>
          <a:custGeom>
            <a:avLst/>
            <a:gdLst>
              <a:gd name="T0" fmla="*/ 0 w 12240"/>
              <a:gd name="T1" fmla="+- 0 3550 3310"/>
              <a:gd name="T2" fmla="*/ 3550 h 240"/>
              <a:gd name="T3" fmla="*/ 12240 w 12240"/>
              <a:gd name="T4" fmla="+- 0 3550 3310"/>
              <a:gd name="T5" fmla="*/ 3550 h 240"/>
              <a:gd name="T6" fmla="*/ 12240 w 12240"/>
              <a:gd name="T7" fmla="+- 0 3310 3310"/>
              <a:gd name="T8" fmla="*/ 3310 h 240"/>
              <a:gd name="T9" fmla="*/ 0 w 12240"/>
              <a:gd name="T10" fmla="+- 0 3310 3310"/>
              <a:gd name="T11" fmla="*/ 3310 h 240"/>
              <a:gd name="T12" fmla="*/ 0 w 12240"/>
              <a:gd name="T13" fmla="+- 0 3550 3310"/>
              <a:gd name="T14" fmla="*/ 3550 h 240"/>
            </a:gdLst>
            <a:ahLst/>
            <a:cxnLst>
              <a:cxn ang="0">
                <a:pos x="T0" y="T2"/>
              </a:cxn>
              <a:cxn ang="0">
                <a:pos x="T3" y="T5"/>
              </a:cxn>
              <a:cxn ang="0">
                <a:pos x="T6" y="T8"/>
              </a:cxn>
              <a:cxn ang="0">
                <a:pos x="T9" y="T11"/>
              </a:cxn>
              <a:cxn ang="0">
                <a:pos x="T12" y="T14"/>
              </a:cxn>
            </a:cxnLst>
            <a:rect l="0" t="0" r="r" b="b"/>
            <a:pathLst>
              <a:path w="12240" h="240">
                <a:moveTo>
                  <a:pt x="0" y="240"/>
                </a:moveTo>
                <a:lnTo>
                  <a:pt x="12240" y="240"/>
                </a:lnTo>
                <a:lnTo>
                  <a:pt x="12240" y="0"/>
                </a:lnTo>
                <a:lnTo>
                  <a:pt x="0" y="0"/>
                </a:lnTo>
                <a:lnTo>
                  <a:pt x="0" y="24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6470" y="5669280"/>
            <a:ext cx="3372847" cy="573476"/>
          </a:xfrm>
          <a:prstGeom prst="rect">
            <a:avLst/>
          </a:prstGeom>
        </p:spPr>
      </p:pic>
      <p:sp>
        <p:nvSpPr>
          <p:cNvPr id="2" name="Title 1"/>
          <p:cNvSpPr>
            <a:spLocks noGrp="1"/>
          </p:cNvSpPr>
          <p:nvPr>
            <p:ph type="title" hasCustomPrompt="1"/>
          </p:nvPr>
        </p:nvSpPr>
        <p:spPr>
          <a:xfrm>
            <a:off x="722313" y="3915783"/>
            <a:ext cx="7772400" cy="1018441"/>
          </a:xfrm>
          <a:prstGeom prst="rect">
            <a:avLst/>
          </a:prstGeom>
        </p:spPr>
        <p:txBody>
          <a:bodyPr anchor="ctr">
            <a:normAutofit/>
          </a:bodyPr>
          <a:lstStyle>
            <a:lvl1pPr algn="l">
              <a:defRPr sz="3200" b="0" cap="none">
                <a:solidFill>
                  <a:schemeClr val="bg1"/>
                </a:solidFill>
                <a:latin typeface="Calibri Light" pitchFamily="34" charset="0"/>
              </a:defRPr>
            </a:lvl1pPr>
          </a:lstStyle>
          <a:p>
            <a:r>
              <a:rPr lang="en-US" dirty="0"/>
              <a:t>Click to edit master title style</a:t>
            </a:r>
          </a:p>
        </p:txBody>
      </p:sp>
      <p:cxnSp>
        <p:nvCxnSpPr>
          <p:cNvPr id="10" name="Straight Connector 9"/>
          <p:cNvCxnSpPr/>
          <p:nvPr/>
        </p:nvCxnSpPr>
        <p:spPr>
          <a:xfrm>
            <a:off x="-1" y="5482443"/>
            <a:ext cx="4663440" cy="0"/>
          </a:xfrm>
          <a:prstGeom prst="line">
            <a:avLst/>
          </a:prstGeom>
          <a:ln w="57150">
            <a:solidFill>
              <a:srgbClr val="A09956"/>
            </a:solidFill>
          </a:ln>
        </p:spPr>
        <p:style>
          <a:lnRef idx="1">
            <a:schemeClr val="dk1"/>
          </a:lnRef>
          <a:fillRef idx="0">
            <a:schemeClr val="dk1"/>
          </a:fillRef>
          <a:effectRef idx="0">
            <a:schemeClr val="dk1"/>
          </a:effectRef>
          <a:fontRef idx="minor">
            <a:schemeClr val="tx1"/>
          </a:fontRef>
        </p:style>
      </p:cxnSp>
      <p:sp>
        <p:nvSpPr>
          <p:cNvPr id="11" name="Subtitle 2"/>
          <p:cNvSpPr>
            <a:spLocks noGrp="1"/>
          </p:cNvSpPr>
          <p:nvPr>
            <p:ph type="subTitle" idx="1"/>
          </p:nvPr>
        </p:nvSpPr>
        <p:spPr>
          <a:xfrm>
            <a:off x="723900" y="4934224"/>
            <a:ext cx="6400800" cy="320040"/>
          </a:xfrm>
          <a:prstGeom prst="rect">
            <a:avLst/>
          </a:prstGeom>
        </p:spPr>
        <p:txBody>
          <a:bodyPr anchor="ctr">
            <a:noAutofit/>
          </a:bodyPr>
          <a:lstStyle>
            <a:lvl1pPr marL="0" indent="0" algn="l">
              <a:buNone/>
              <a:defRPr sz="2000">
                <a:solidFill>
                  <a:srgbClr val="0061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375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7" name="Freeform 6"/>
          <p:cNvSpPr>
            <a:spLocks/>
          </p:cNvSpPr>
          <p:nvPr/>
        </p:nvSpPr>
        <p:spPr bwMode="auto">
          <a:xfrm>
            <a:off x="0" y="1905001"/>
            <a:ext cx="9144000" cy="1077362"/>
          </a:xfrm>
          <a:custGeom>
            <a:avLst/>
            <a:gdLst>
              <a:gd name="T0" fmla="*/ 0 w 12240"/>
              <a:gd name="T1" fmla="*/ 3420 h 3420"/>
              <a:gd name="T2" fmla="*/ 12240 w 12240"/>
              <a:gd name="T3" fmla="*/ 3420 h 3420"/>
              <a:gd name="T4" fmla="*/ 12240 w 12240"/>
              <a:gd name="T5" fmla="*/ 0 h 3420"/>
              <a:gd name="T6" fmla="*/ 0 w 12240"/>
              <a:gd name="T7" fmla="*/ 0 h 3420"/>
              <a:gd name="T8" fmla="*/ 0 w 12240"/>
              <a:gd name="T9" fmla="*/ 3420 h 3420"/>
            </a:gdLst>
            <a:ahLst/>
            <a:cxnLst>
              <a:cxn ang="0">
                <a:pos x="T0" y="T1"/>
              </a:cxn>
              <a:cxn ang="0">
                <a:pos x="T2" y="T3"/>
              </a:cxn>
              <a:cxn ang="0">
                <a:pos x="T4" y="T5"/>
              </a:cxn>
              <a:cxn ang="0">
                <a:pos x="T6" y="T7"/>
              </a:cxn>
              <a:cxn ang="0">
                <a:pos x="T8" y="T9"/>
              </a:cxn>
            </a:cxnLst>
            <a:rect l="0" t="0" r="r" b="b"/>
            <a:pathLst>
              <a:path w="12240" h="3420">
                <a:moveTo>
                  <a:pt x="0" y="3420"/>
                </a:moveTo>
                <a:lnTo>
                  <a:pt x="12240" y="3420"/>
                </a:lnTo>
                <a:lnTo>
                  <a:pt x="12240" y="0"/>
                </a:lnTo>
                <a:lnTo>
                  <a:pt x="0" y="0"/>
                </a:lnTo>
                <a:lnTo>
                  <a:pt x="0" y="3420"/>
                </a:lnTo>
                <a:close/>
              </a:path>
            </a:pathLst>
          </a:custGeom>
          <a:solidFill>
            <a:srgbClr val="0061AA"/>
          </a:solidFill>
          <a:ln>
            <a:noFill/>
          </a:ln>
        </p:spPr>
        <p:txBody>
          <a:bodyPr rot="0" vert="horz" wrap="square" lIns="91440" tIns="45720" rIns="91440" bIns="45720" anchor="t" anchorCtr="0" upright="1">
            <a:noAutofit/>
          </a:bodyPr>
          <a:lstStyle/>
          <a:p>
            <a:endParaRPr lang="en-US" dirty="0"/>
          </a:p>
        </p:txBody>
      </p:sp>
      <p:sp>
        <p:nvSpPr>
          <p:cNvPr id="8" name="Freeform 7"/>
          <p:cNvSpPr>
            <a:spLocks/>
          </p:cNvSpPr>
          <p:nvPr/>
        </p:nvSpPr>
        <p:spPr bwMode="auto">
          <a:xfrm>
            <a:off x="0" y="2923441"/>
            <a:ext cx="9144000" cy="320040"/>
          </a:xfrm>
          <a:custGeom>
            <a:avLst/>
            <a:gdLst>
              <a:gd name="T0" fmla="*/ 0 w 12240"/>
              <a:gd name="T1" fmla="+- 0 3550 3310"/>
              <a:gd name="T2" fmla="*/ 3550 h 240"/>
              <a:gd name="T3" fmla="*/ 12240 w 12240"/>
              <a:gd name="T4" fmla="+- 0 3550 3310"/>
              <a:gd name="T5" fmla="*/ 3550 h 240"/>
              <a:gd name="T6" fmla="*/ 12240 w 12240"/>
              <a:gd name="T7" fmla="+- 0 3310 3310"/>
              <a:gd name="T8" fmla="*/ 3310 h 240"/>
              <a:gd name="T9" fmla="*/ 0 w 12240"/>
              <a:gd name="T10" fmla="+- 0 3310 3310"/>
              <a:gd name="T11" fmla="*/ 3310 h 240"/>
              <a:gd name="T12" fmla="*/ 0 w 12240"/>
              <a:gd name="T13" fmla="+- 0 3550 3310"/>
              <a:gd name="T14" fmla="*/ 3550 h 240"/>
            </a:gdLst>
            <a:ahLst/>
            <a:cxnLst>
              <a:cxn ang="0">
                <a:pos x="T0" y="T2"/>
              </a:cxn>
              <a:cxn ang="0">
                <a:pos x="T3" y="T5"/>
              </a:cxn>
              <a:cxn ang="0">
                <a:pos x="T6" y="T8"/>
              </a:cxn>
              <a:cxn ang="0">
                <a:pos x="T9" y="T11"/>
              </a:cxn>
              <a:cxn ang="0">
                <a:pos x="T12" y="T14"/>
              </a:cxn>
            </a:cxnLst>
            <a:rect l="0" t="0" r="r" b="b"/>
            <a:pathLst>
              <a:path w="12240" h="240">
                <a:moveTo>
                  <a:pt x="0" y="240"/>
                </a:moveTo>
                <a:lnTo>
                  <a:pt x="12240" y="240"/>
                </a:lnTo>
                <a:lnTo>
                  <a:pt x="12240" y="0"/>
                </a:lnTo>
                <a:lnTo>
                  <a:pt x="0" y="0"/>
                </a:lnTo>
                <a:lnTo>
                  <a:pt x="0" y="24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6470" y="5669280"/>
            <a:ext cx="3372847" cy="573476"/>
          </a:xfrm>
          <a:prstGeom prst="rect">
            <a:avLst/>
          </a:prstGeom>
        </p:spPr>
      </p:pic>
      <p:sp>
        <p:nvSpPr>
          <p:cNvPr id="2" name="Title 1"/>
          <p:cNvSpPr>
            <a:spLocks noGrp="1"/>
          </p:cNvSpPr>
          <p:nvPr>
            <p:ph type="title" hasCustomPrompt="1"/>
          </p:nvPr>
        </p:nvSpPr>
        <p:spPr>
          <a:xfrm>
            <a:off x="722313" y="1905000"/>
            <a:ext cx="7772400" cy="1018441"/>
          </a:xfrm>
          <a:prstGeom prst="rect">
            <a:avLst/>
          </a:prstGeom>
        </p:spPr>
        <p:txBody>
          <a:bodyPr anchor="ctr">
            <a:normAutofit/>
          </a:bodyPr>
          <a:lstStyle>
            <a:lvl1pPr algn="l">
              <a:defRPr sz="3200" b="0" cap="none">
                <a:solidFill>
                  <a:schemeClr val="bg1"/>
                </a:solidFill>
                <a:latin typeface="Calibri Light" pitchFamily="34" charset="0"/>
              </a:defRPr>
            </a:lvl1pPr>
          </a:lstStyle>
          <a:p>
            <a:r>
              <a:rPr lang="en-US" dirty="0"/>
              <a:t>Click to edit master title style</a:t>
            </a:r>
          </a:p>
        </p:txBody>
      </p:sp>
      <p:cxnSp>
        <p:nvCxnSpPr>
          <p:cNvPr id="10" name="Straight Connector 9"/>
          <p:cNvCxnSpPr/>
          <p:nvPr/>
        </p:nvCxnSpPr>
        <p:spPr>
          <a:xfrm>
            <a:off x="-1" y="3471660"/>
            <a:ext cx="4663440" cy="0"/>
          </a:xfrm>
          <a:prstGeom prst="line">
            <a:avLst/>
          </a:prstGeom>
          <a:ln w="57150">
            <a:solidFill>
              <a:srgbClr val="A09956"/>
            </a:solidFill>
          </a:ln>
        </p:spPr>
        <p:style>
          <a:lnRef idx="1">
            <a:schemeClr val="dk1"/>
          </a:lnRef>
          <a:fillRef idx="0">
            <a:schemeClr val="dk1"/>
          </a:fillRef>
          <a:effectRef idx="0">
            <a:schemeClr val="dk1"/>
          </a:effectRef>
          <a:fontRef idx="minor">
            <a:schemeClr val="tx1"/>
          </a:fontRef>
        </p:style>
      </p:cxnSp>
      <p:sp>
        <p:nvSpPr>
          <p:cNvPr id="11" name="Subtitle 2"/>
          <p:cNvSpPr>
            <a:spLocks noGrp="1"/>
          </p:cNvSpPr>
          <p:nvPr>
            <p:ph type="subTitle" idx="1"/>
          </p:nvPr>
        </p:nvSpPr>
        <p:spPr>
          <a:xfrm>
            <a:off x="723899" y="3581400"/>
            <a:ext cx="7885417" cy="400110"/>
          </a:xfrm>
          <a:prstGeom prst="rect">
            <a:avLst/>
          </a:prstGeom>
        </p:spPr>
        <p:txBody>
          <a:bodyPr anchor="ctr">
            <a:spAutoFit/>
          </a:bodyPr>
          <a:lstStyle>
            <a:lvl1pPr marL="0" indent="0" algn="l">
              <a:buNone/>
              <a:defRPr sz="2000">
                <a:solidFill>
                  <a:srgbClr val="0061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2399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lvl1pPr>
              <a:defRPr sz="380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Calibri Light" pitchFamily="34" charset="0"/>
              </a:defRPr>
            </a:lvl1pPr>
            <a:lvl2pPr>
              <a:defRPr sz="2400">
                <a:latin typeface="Calibri Light" pitchFamily="34" charset="0"/>
              </a:defRPr>
            </a:lvl2pPr>
            <a:lvl3pPr>
              <a:defRPr sz="2000">
                <a:latin typeface="Calibri Light" pitchFamily="34" charset="0"/>
              </a:defRPr>
            </a:lvl3pPr>
            <a:lvl4pPr>
              <a:defRPr sz="1600">
                <a:latin typeface="Calibri Light" pitchFamily="34" charset="0"/>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Calibri Light" pitchFamily="34" charset="0"/>
              </a:defRPr>
            </a:lvl1pPr>
            <a:lvl2pPr>
              <a:defRPr sz="2400">
                <a:latin typeface="Calibri Light" pitchFamily="34" charset="0"/>
              </a:defRPr>
            </a:lvl2pPr>
            <a:lvl3pPr>
              <a:defRPr sz="2000">
                <a:latin typeface="Calibri Light" pitchFamily="34" charset="0"/>
              </a:defRPr>
            </a:lvl3pPr>
            <a:lvl4pPr>
              <a:defRPr sz="1600">
                <a:latin typeface="Calibri Light" pitchFamily="34" charset="0"/>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1" y="1265307"/>
            <a:ext cx="4663440" cy="0"/>
          </a:xfrm>
          <a:prstGeom prst="line">
            <a:avLst/>
          </a:prstGeom>
          <a:ln w="57150">
            <a:solidFill>
              <a:srgbClr val="A09956"/>
            </a:solidFill>
          </a:ln>
        </p:spPr>
        <p:style>
          <a:lnRef idx="1">
            <a:schemeClr val="dk1"/>
          </a:lnRef>
          <a:fillRef idx="0">
            <a:schemeClr val="dk1"/>
          </a:fillRef>
          <a:effectRef idx="0">
            <a:schemeClr val="dk1"/>
          </a:effectRef>
          <a:fontRef idx="minor">
            <a:schemeClr val="tx1"/>
          </a:fontRef>
        </p:style>
      </p:cxnSp>
      <p:sp>
        <p:nvSpPr>
          <p:cNvPr id="11" name="Slide Number Placeholder 5"/>
          <p:cNvSpPr txBox="1">
            <a:spLocks/>
          </p:cNvSpPr>
          <p:nvPr/>
        </p:nvSpPr>
        <p:spPr>
          <a:xfrm>
            <a:off x="579121" y="6247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C09CC5A-EC6B-4642-8607-464F6530483B}" type="slidenum">
              <a:rPr lang="en-US" sz="1400" smtClean="0">
                <a:solidFill>
                  <a:schemeClr val="bg1"/>
                </a:solidFill>
                <a:latin typeface="Calibri Light" pitchFamily="34" charset="0"/>
              </a:rPr>
              <a:pPr algn="l"/>
              <a:t>‹#›</a:t>
            </a:fld>
            <a:endParaRPr lang="en-US" sz="1400" dirty="0">
              <a:solidFill>
                <a:schemeClr val="bg1"/>
              </a:solidFill>
              <a:latin typeface="Calibri Light" pitchFamily="34" charset="0"/>
            </a:endParaRPr>
          </a:p>
        </p:txBody>
      </p:sp>
    </p:spTree>
    <p:extLst>
      <p:ext uri="{BB962C8B-B14F-4D97-AF65-F5344CB8AC3E}">
        <p14:creationId xmlns:p14="http://schemas.microsoft.com/office/powerpoint/2010/main" val="343565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143000"/>
          </a:xfrm>
          <a:prstGeom prst="rect">
            <a:avLst/>
          </a:prstGeom>
        </p:spPr>
        <p:txBody>
          <a:bodyPr/>
          <a:lstStyle>
            <a:lvl1pPr>
              <a:defRPr sz="3800"/>
            </a:lvl1pPr>
          </a:lstStyle>
          <a:p>
            <a:r>
              <a:rPr lang="en-US" dirty="0"/>
              <a:t>Click to edit Master title style</a:t>
            </a:r>
          </a:p>
        </p:txBody>
      </p:sp>
      <p:sp>
        <p:nvSpPr>
          <p:cNvPr id="3" name="Text Placeholder 2"/>
          <p:cNvSpPr>
            <a:spLocks noGrp="1"/>
          </p:cNvSpPr>
          <p:nvPr>
            <p:ph type="body" idx="1"/>
          </p:nvPr>
        </p:nvSpPr>
        <p:spPr>
          <a:xfrm>
            <a:off x="457200" y="1535113"/>
            <a:ext cx="4040188" cy="820812"/>
          </a:xfrm>
          <a:prstGeom prst="rect">
            <a:avLst/>
          </a:prstGeom>
        </p:spPr>
        <p:txBody>
          <a:bodyPr anchor="ctr">
            <a:noAutofit/>
          </a:bodyPr>
          <a:lstStyle>
            <a:lvl1pPr marL="0" indent="0" algn="l">
              <a:buNone/>
              <a:defRPr sz="2800" b="1">
                <a:latin typeface="Calibr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06531"/>
            <a:ext cx="4040188" cy="3619631"/>
          </a:xfrm>
          <a:prstGeom prst="rect">
            <a:avLst/>
          </a:prstGeom>
        </p:spPr>
        <p:txBody>
          <a:bodyPr/>
          <a:lstStyle>
            <a:lvl1pPr>
              <a:defRPr sz="2800">
                <a:latin typeface="Calibri Light" pitchFamily="34" charset="0"/>
              </a:defRPr>
            </a:lvl1pPr>
            <a:lvl2pPr>
              <a:defRPr sz="2400">
                <a:latin typeface="Calibri Light" pitchFamily="34" charset="0"/>
              </a:defRPr>
            </a:lvl2pPr>
            <a:lvl3pPr>
              <a:defRPr sz="2000">
                <a:latin typeface="Calibri Light" pitchFamily="34" charset="0"/>
              </a:defRPr>
            </a:lvl3pPr>
            <a:lvl4pPr>
              <a:defRPr sz="1600">
                <a:latin typeface="Calibri Light" pitchFamily="34" charset="0"/>
              </a:defRPr>
            </a:lvl4pPr>
            <a:lvl5pPr>
              <a:defRPr sz="1600">
                <a:latin typeface="Calibri Light"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535113"/>
            <a:ext cx="4041775" cy="820812"/>
          </a:xfrm>
          <a:prstGeom prst="rect">
            <a:avLst/>
          </a:prstGeom>
        </p:spPr>
        <p:txBody>
          <a:bodyPr anchor="ctr">
            <a:noAutofit/>
          </a:bodyPr>
          <a:lstStyle>
            <a:lvl1pPr marL="0" indent="0" algn="l">
              <a:buNone/>
              <a:defRPr sz="2800" b="1">
                <a:latin typeface="Calibr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06531"/>
            <a:ext cx="4041775" cy="3619631"/>
          </a:xfrm>
          <a:prstGeom prst="rect">
            <a:avLst/>
          </a:prstGeom>
        </p:spPr>
        <p:txBody>
          <a:bodyPr/>
          <a:lstStyle>
            <a:lvl1pPr>
              <a:defRPr sz="2800">
                <a:latin typeface="Calibri Light" pitchFamily="34" charset="0"/>
              </a:defRPr>
            </a:lvl1pPr>
            <a:lvl2pPr>
              <a:defRPr sz="2400">
                <a:latin typeface="Calibri Light" pitchFamily="34" charset="0"/>
              </a:defRPr>
            </a:lvl2pPr>
            <a:lvl3pPr>
              <a:defRPr sz="2000">
                <a:latin typeface="Calibri Light" pitchFamily="34" charset="0"/>
              </a:defRPr>
            </a:lvl3pPr>
            <a:lvl4pPr>
              <a:defRPr sz="1600">
                <a:latin typeface="Calibri Light" pitchFamily="34" charset="0"/>
              </a:defRPr>
            </a:lvl4pPr>
            <a:lvl5pPr>
              <a:defRPr sz="1600">
                <a:latin typeface="Calibri Light"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2" name="Straight Connector 11"/>
          <p:cNvCxnSpPr/>
          <p:nvPr/>
        </p:nvCxnSpPr>
        <p:spPr>
          <a:xfrm>
            <a:off x="-1" y="1265307"/>
            <a:ext cx="4663440" cy="0"/>
          </a:xfrm>
          <a:prstGeom prst="line">
            <a:avLst/>
          </a:prstGeom>
          <a:ln w="57150">
            <a:solidFill>
              <a:srgbClr val="A09956"/>
            </a:solidFill>
          </a:ln>
        </p:spPr>
        <p:style>
          <a:lnRef idx="1">
            <a:schemeClr val="dk1"/>
          </a:lnRef>
          <a:fillRef idx="0">
            <a:schemeClr val="dk1"/>
          </a:fillRef>
          <a:effectRef idx="0">
            <a:schemeClr val="dk1"/>
          </a:effectRef>
          <a:fontRef idx="minor">
            <a:schemeClr val="tx1"/>
          </a:fontRef>
        </p:style>
      </p:cxnSp>
      <p:sp>
        <p:nvSpPr>
          <p:cNvPr id="13" name="Slide Number Placeholder 5"/>
          <p:cNvSpPr txBox="1">
            <a:spLocks/>
          </p:cNvSpPr>
          <p:nvPr/>
        </p:nvSpPr>
        <p:spPr>
          <a:xfrm>
            <a:off x="579121" y="6247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C09CC5A-EC6B-4642-8607-464F6530483B}" type="slidenum">
              <a:rPr lang="en-US" sz="1400" smtClean="0">
                <a:solidFill>
                  <a:schemeClr val="bg1"/>
                </a:solidFill>
                <a:latin typeface="Calibri Light" pitchFamily="34" charset="0"/>
              </a:rPr>
              <a:pPr algn="l"/>
              <a:t>‹#›</a:t>
            </a:fld>
            <a:endParaRPr lang="en-US" sz="1400" dirty="0">
              <a:solidFill>
                <a:schemeClr val="bg1"/>
              </a:solidFill>
              <a:latin typeface="Calibri Light" pitchFamily="34" charset="0"/>
            </a:endParaRPr>
          </a:p>
        </p:txBody>
      </p:sp>
    </p:spTree>
    <p:extLst>
      <p:ext uri="{BB962C8B-B14F-4D97-AF65-F5344CB8AC3E}">
        <p14:creationId xmlns:p14="http://schemas.microsoft.com/office/powerpoint/2010/main" val="296073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7" name="Straight Connector 6"/>
          <p:cNvCxnSpPr/>
          <p:nvPr/>
        </p:nvCxnSpPr>
        <p:spPr>
          <a:xfrm>
            <a:off x="-1" y="1265307"/>
            <a:ext cx="4663440" cy="0"/>
          </a:xfrm>
          <a:prstGeom prst="line">
            <a:avLst/>
          </a:prstGeom>
          <a:ln w="57150">
            <a:solidFill>
              <a:srgbClr val="A09956"/>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457200" y="274638"/>
            <a:ext cx="8229600" cy="1143000"/>
          </a:xfrm>
          <a:prstGeom prst="rect">
            <a:avLst/>
          </a:prstGeom>
        </p:spPr>
        <p:txBody>
          <a:bodyPr/>
          <a:lstStyle>
            <a:lvl1pPr>
              <a:defRPr sz="3800"/>
            </a:lvl1pPr>
          </a:lstStyle>
          <a:p>
            <a:r>
              <a:rPr lang="en-US" dirty="0"/>
              <a:t>Click to edit Master title style</a:t>
            </a:r>
          </a:p>
        </p:txBody>
      </p:sp>
      <p:sp>
        <p:nvSpPr>
          <p:cNvPr id="9" name="Slide Number Placeholder 5"/>
          <p:cNvSpPr txBox="1">
            <a:spLocks/>
          </p:cNvSpPr>
          <p:nvPr/>
        </p:nvSpPr>
        <p:spPr>
          <a:xfrm>
            <a:off x="579121" y="6247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C09CC5A-EC6B-4642-8607-464F6530483B}" type="slidenum">
              <a:rPr lang="en-US" sz="1400" smtClean="0">
                <a:solidFill>
                  <a:schemeClr val="bg1"/>
                </a:solidFill>
                <a:latin typeface="Calibri Light" pitchFamily="34" charset="0"/>
              </a:rPr>
              <a:pPr algn="l"/>
              <a:t>‹#›</a:t>
            </a:fld>
            <a:endParaRPr lang="en-US" sz="1400" dirty="0">
              <a:solidFill>
                <a:schemeClr val="bg1"/>
              </a:solidFill>
              <a:latin typeface="Calibri Light" pitchFamily="34" charset="0"/>
            </a:endParaRPr>
          </a:p>
        </p:txBody>
      </p:sp>
    </p:spTree>
    <p:extLst>
      <p:ext uri="{BB962C8B-B14F-4D97-AF65-F5344CB8AC3E}">
        <p14:creationId xmlns:p14="http://schemas.microsoft.com/office/powerpoint/2010/main" val="111988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5"/>
          <p:cNvSpPr txBox="1">
            <a:spLocks/>
          </p:cNvSpPr>
          <p:nvPr/>
        </p:nvSpPr>
        <p:spPr>
          <a:xfrm>
            <a:off x="579121" y="6247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C09CC5A-EC6B-4642-8607-464F6530483B}" type="slidenum">
              <a:rPr lang="en-US" sz="1400" smtClean="0">
                <a:solidFill>
                  <a:schemeClr val="bg1"/>
                </a:solidFill>
                <a:latin typeface="Calibri Light" pitchFamily="34" charset="0"/>
              </a:rPr>
              <a:pPr algn="l"/>
              <a:t>‹#›</a:t>
            </a:fld>
            <a:endParaRPr lang="en-US" sz="1400" dirty="0">
              <a:solidFill>
                <a:schemeClr val="bg1"/>
              </a:solidFill>
              <a:latin typeface="Calibri Light" pitchFamily="34" charset="0"/>
            </a:endParaRPr>
          </a:p>
        </p:txBody>
      </p:sp>
    </p:spTree>
    <p:extLst>
      <p:ext uri="{BB962C8B-B14F-4D97-AF65-F5344CB8AC3E}">
        <p14:creationId xmlns:p14="http://schemas.microsoft.com/office/powerpoint/2010/main" val="84707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ctr">
            <a:normAutofit/>
          </a:bodyPr>
          <a:lstStyle>
            <a:lvl1pPr algn="l">
              <a:defRPr sz="2400" b="1">
                <a:latin typeface="Calibri Light"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800">
                <a:latin typeface="Calibri Light" pitchFamily="34" charset="0"/>
              </a:defRPr>
            </a:lvl1pPr>
            <a:lvl2pPr>
              <a:defRPr sz="2400">
                <a:latin typeface="Calibri Light" pitchFamily="34" charset="0"/>
              </a:defRPr>
            </a:lvl2pPr>
            <a:lvl3pPr>
              <a:defRPr sz="2000">
                <a:latin typeface="Calibri Light" pitchFamily="34" charset="0"/>
              </a:defRPr>
            </a:lvl3pPr>
            <a:lvl4pPr>
              <a:defRPr sz="1600">
                <a:latin typeface="Calibri Light" pitchFamily="34" charset="0"/>
              </a:defRPr>
            </a:lvl4pPr>
            <a:lvl5pPr>
              <a:defRPr sz="2000">
                <a:latin typeface="Calibri Light"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0" y="1435100"/>
            <a:ext cx="3008313" cy="4691063"/>
          </a:xfrm>
          <a:prstGeom prst="rect">
            <a:avLst/>
          </a:prstGeom>
        </p:spPr>
        <p:txBody>
          <a:bodyPr>
            <a:normAutofit/>
          </a:bodyPr>
          <a:lstStyle>
            <a:lvl1pPr marL="0" indent="0">
              <a:buNone/>
              <a:defRPr sz="1800">
                <a:latin typeface="Calibri Light"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a:off x="-1" y="1319097"/>
            <a:ext cx="3195022" cy="0"/>
          </a:xfrm>
          <a:prstGeom prst="line">
            <a:avLst/>
          </a:prstGeom>
          <a:ln w="57150">
            <a:solidFill>
              <a:srgbClr val="A09956"/>
            </a:solidFill>
          </a:ln>
        </p:spPr>
        <p:style>
          <a:lnRef idx="1">
            <a:schemeClr val="dk1"/>
          </a:lnRef>
          <a:fillRef idx="0">
            <a:schemeClr val="dk1"/>
          </a:fillRef>
          <a:effectRef idx="0">
            <a:schemeClr val="dk1"/>
          </a:effectRef>
          <a:fontRef idx="minor">
            <a:schemeClr val="tx1"/>
          </a:fontRef>
        </p:style>
      </p:cxnSp>
      <p:sp>
        <p:nvSpPr>
          <p:cNvPr id="12" name="Slide Number Placeholder 5"/>
          <p:cNvSpPr txBox="1">
            <a:spLocks/>
          </p:cNvSpPr>
          <p:nvPr/>
        </p:nvSpPr>
        <p:spPr>
          <a:xfrm>
            <a:off x="579121" y="624734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C09CC5A-EC6B-4642-8607-464F6530483B}" type="slidenum">
              <a:rPr lang="en-US" sz="1400" smtClean="0">
                <a:solidFill>
                  <a:schemeClr val="bg1"/>
                </a:solidFill>
                <a:latin typeface="Calibri Light" pitchFamily="34" charset="0"/>
              </a:rPr>
              <a:pPr algn="l"/>
              <a:t>‹#›</a:t>
            </a:fld>
            <a:endParaRPr lang="en-US" sz="1400" dirty="0">
              <a:solidFill>
                <a:schemeClr val="bg1"/>
              </a:solidFill>
              <a:latin typeface="Calibri Light" pitchFamily="34" charset="0"/>
            </a:endParaRPr>
          </a:p>
        </p:txBody>
      </p:sp>
      <p:sp>
        <p:nvSpPr>
          <p:cNvPr id="13" name="Slide Number Placeholder 5"/>
          <p:cNvSpPr txBox="1">
            <a:spLocks/>
          </p:cNvSpPr>
          <p:nvPr/>
        </p:nvSpPr>
        <p:spPr>
          <a:xfrm>
            <a:off x="4873214" y="6248769"/>
            <a:ext cx="403591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chemeClr val="bg1"/>
                </a:solidFill>
                <a:latin typeface="Calibri Light" pitchFamily="34" charset="0"/>
              </a:rPr>
              <a:t>2015 Leadership Meeting  </a:t>
            </a:r>
            <a:r>
              <a:rPr lang="en-US" sz="1400" dirty="0">
                <a:solidFill>
                  <a:schemeClr val="bg1"/>
                </a:solidFill>
                <a:latin typeface="Calibri Light" pitchFamily="34" charset="0"/>
                <a:sym typeface="Wingdings"/>
              </a:rPr>
              <a:t> </a:t>
            </a:r>
            <a:r>
              <a:rPr lang="en-US" sz="1400" baseline="0" dirty="0">
                <a:solidFill>
                  <a:schemeClr val="bg1"/>
                </a:solidFill>
                <a:latin typeface="Calibri Light" pitchFamily="34" charset="0"/>
              </a:rPr>
              <a:t> Great Expectations</a:t>
            </a:r>
            <a:endParaRPr lang="en-US" sz="1400" dirty="0">
              <a:solidFill>
                <a:schemeClr val="bg1"/>
              </a:solidFill>
              <a:latin typeface="Calibri Light" pitchFamily="34" charset="0"/>
            </a:endParaRPr>
          </a:p>
        </p:txBody>
      </p:sp>
    </p:spTree>
    <p:extLst>
      <p:ext uri="{BB962C8B-B14F-4D97-AF65-F5344CB8AC3E}">
        <p14:creationId xmlns:p14="http://schemas.microsoft.com/office/powerpoint/2010/main" val="356273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267440"/>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92" r:id="rId4"/>
    <p:sldLayoutId id="2147483686" r:id="rId5"/>
    <p:sldLayoutId id="2147483687" r:id="rId6"/>
    <p:sldLayoutId id="2147483688" r:id="rId7"/>
    <p:sldLayoutId id="2147483689" r:id="rId8"/>
    <p:sldLayoutId id="2147483690" r:id="rId9"/>
    <p:sldLayoutId id="214748369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000" b="1" kern="1200">
          <a:solidFill>
            <a:srgbClr val="0061AA"/>
          </a:solidFill>
          <a:latin typeface="+mj-lt"/>
          <a:ea typeface="+mj-ea"/>
          <a:cs typeface="+mj-cs"/>
        </a:defRPr>
      </a:lvl1pPr>
    </p:titleStyle>
    <p:bodyStyle>
      <a:lvl1pPr marL="0" indent="0" algn="l" defTabSz="457200" rtl="0" eaLnBrk="1" latinLnBrk="0" hangingPunct="1">
        <a:spcBef>
          <a:spcPts val="0"/>
        </a:spcBef>
        <a:spcAft>
          <a:spcPts val="900"/>
        </a:spcAft>
        <a:buFontTx/>
        <a:buNone/>
        <a:defRPr sz="2800" kern="1200">
          <a:solidFill>
            <a:schemeClr val="tx1"/>
          </a:solidFill>
          <a:latin typeface="Calibri Light" pitchFamily="34" charset="0"/>
          <a:ea typeface="+mn-ea"/>
          <a:cs typeface="+mn-cs"/>
        </a:defRPr>
      </a:lvl1pPr>
      <a:lvl2pPr marL="344488" indent="-338138" algn="l" defTabSz="457200" rtl="0" eaLnBrk="1" latinLnBrk="0" hangingPunct="1">
        <a:spcBef>
          <a:spcPts val="0"/>
        </a:spcBef>
        <a:spcAft>
          <a:spcPts val="900"/>
        </a:spcAft>
        <a:buClr>
          <a:srgbClr val="A09956"/>
        </a:buClr>
        <a:buFont typeface="Arial" pitchFamily="34" charset="0"/>
        <a:buChar char="•"/>
        <a:defRPr sz="2400" kern="1200">
          <a:solidFill>
            <a:schemeClr val="tx1"/>
          </a:solidFill>
          <a:latin typeface="Calibri Light" pitchFamily="34" charset="0"/>
          <a:ea typeface="+mn-ea"/>
          <a:cs typeface="+mn-cs"/>
        </a:defRPr>
      </a:lvl2pPr>
      <a:lvl3pPr marL="795338" indent="-344488" algn="l" defTabSz="457200" rtl="0" eaLnBrk="1" latinLnBrk="0" hangingPunct="1">
        <a:spcBef>
          <a:spcPts val="0"/>
        </a:spcBef>
        <a:spcAft>
          <a:spcPts val="900"/>
        </a:spcAft>
        <a:buClr>
          <a:srgbClr val="A09956"/>
        </a:buClr>
        <a:buFont typeface="Wingdings" pitchFamily="2" charset="2"/>
        <a:buChar char="§"/>
        <a:defRPr sz="2000" kern="1200">
          <a:solidFill>
            <a:schemeClr val="tx1"/>
          </a:solidFill>
          <a:latin typeface="Calibri Light" pitchFamily="34" charset="0"/>
          <a:ea typeface="+mn-ea"/>
          <a:cs typeface="+mn-cs"/>
        </a:defRPr>
      </a:lvl3pPr>
      <a:lvl4pPr marL="1258888" indent="-338138" algn="l" defTabSz="457200" rtl="0" eaLnBrk="1" latinLnBrk="0" hangingPunct="1">
        <a:spcBef>
          <a:spcPts val="0"/>
        </a:spcBef>
        <a:spcAft>
          <a:spcPts val="900"/>
        </a:spcAft>
        <a:buClr>
          <a:srgbClr val="A09956"/>
        </a:buClr>
        <a:buFont typeface="Arial"/>
        <a:buChar char="–"/>
        <a:defRPr sz="1600" kern="1200">
          <a:solidFill>
            <a:schemeClr val="tx1"/>
          </a:solidFill>
          <a:latin typeface="Calibri Light" pitchFamily="34" charset="0"/>
          <a:ea typeface="+mn-ea"/>
          <a:cs typeface="+mn-cs"/>
        </a:defRPr>
      </a:lvl4pPr>
      <a:lvl5pPr marL="2173288" indent="-344488" algn="l" defTabSz="457200" rtl="0" eaLnBrk="1" latinLnBrk="0" hangingPunct="1">
        <a:spcBef>
          <a:spcPts val="0"/>
        </a:spcBef>
        <a:spcAft>
          <a:spcPts val="900"/>
        </a:spcAft>
        <a:buClr>
          <a:srgbClr val="A09956"/>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mailto:HR@libertyhealth.com" TargetMode="Externa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guidanceresources.co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98312"/>
            <a:ext cx="9144000" cy="1312678"/>
          </a:xfrm>
        </p:spPr>
        <p:txBody>
          <a:bodyPr/>
          <a:lstStyle/>
          <a:p>
            <a:pPr algn="ctr">
              <a:spcBef>
                <a:spcPts val="0"/>
              </a:spcBef>
            </a:pPr>
            <a:r>
              <a:rPr lang="en-US" dirty="0"/>
              <a:t>Liberty Healthcare Corporation</a:t>
            </a:r>
          </a:p>
        </p:txBody>
      </p:sp>
      <p:sp>
        <p:nvSpPr>
          <p:cNvPr id="6" name="TextBox 5"/>
          <p:cNvSpPr txBox="1"/>
          <p:nvPr/>
        </p:nvSpPr>
        <p:spPr>
          <a:xfrm>
            <a:off x="783772" y="3588827"/>
            <a:ext cx="526868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0061AA"/>
                </a:solidFill>
              </a:rPr>
              <a:t>New Hire Benefits </a:t>
            </a:r>
            <a:r>
              <a:rPr lang="en-US">
                <a:solidFill>
                  <a:srgbClr val="0061AA"/>
                </a:solidFill>
              </a:rPr>
              <a:t>Orientation – California HMO</a:t>
            </a:r>
            <a:endParaRPr lang="en-US" dirty="0">
              <a:solidFill>
                <a:srgbClr val="0061AA"/>
              </a:solidFill>
            </a:endParaRPr>
          </a:p>
        </p:txBody>
      </p:sp>
    </p:spTree>
    <p:extLst>
      <p:ext uri="{BB962C8B-B14F-4D97-AF65-F5344CB8AC3E}">
        <p14:creationId xmlns:p14="http://schemas.microsoft.com/office/powerpoint/2010/main" val="241959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 Benefit Enrollment</a:t>
            </a:r>
          </a:p>
        </p:txBody>
      </p:sp>
      <p:sp>
        <p:nvSpPr>
          <p:cNvPr id="4" name="Content Placeholder 3"/>
          <p:cNvSpPr>
            <a:spLocks noGrp="1"/>
          </p:cNvSpPr>
          <p:nvPr>
            <p:ph idx="1"/>
          </p:nvPr>
        </p:nvSpPr>
        <p:spPr>
          <a:xfrm>
            <a:off x="685800" y="1447799"/>
            <a:ext cx="7772400" cy="1258051"/>
          </a:xfrm>
        </p:spPr>
        <p:txBody>
          <a:bodyPr>
            <a:normAutofit fontScale="92500" lnSpcReduction="10000"/>
          </a:bodyPr>
          <a:lstStyle/>
          <a:p>
            <a:pPr marL="514350" indent="-514350">
              <a:spcBef>
                <a:spcPts val="0"/>
              </a:spcBef>
              <a:buClr>
                <a:srgbClr val="A09956"/>
              </a:buClr>
              <a:buFont typeface="Arial" pitchFamily="34" charset="0"/>
              <a:buChar char="•"/>
            </a:pPr>
            <a:r>
              <a:rPr lang="en-US" sz="1400" dirty="0"/>
              <a:t>Verify dependent information.  If you do not have any dependents, click “Next”.  If you wish to add a dependent, click “Add”, followed by entering their credentials.  Once the dependent information is added, click “Submit”</a:t>
            </a:r>
          </a:p>
          <a:p>
            <a:pPr marL="514350" indent="-514350">
              <a:spcBef>
                <a:spcPts val="0"/>
              </a:spcBef>
              <a:buClr>
                <a:srgbClr val="A09956"/>
              </a:buClr>
              <a:buFont typeface="Arial" pitchFamily="34" charset="0"/>
              <a:buChar char="•"/>
            </a:pPr>
            <a:r>
              <a:rPr lang="en-US" sz="1400" dirty="0"/>
              <a:t>You will once again be prompted to review and verify all your information, and your dependent information is correct, click “Next”</a:t>
            </a:r>
          </a:p>
          <a:p>
            <a:pPr marL="514350" indent="-514350">
              <a:spcBef>
                <a:spcPts val="0"/>
              </a:spcBef>
              <a:buFont typeface="+mj-lt"/>
              <a:buAutoNum type="arabicPeriod" startAt="4"/>
            </a:pPr>
            <a:endParaRPr lang="en-US" sz="1400" dirty="0"/>
          </a:p>
          <a:p>
            <a:pPr marL="514350" indent="-514350">
              <a:buFont typeface="+mj-lt"/>
              <a:buAutoNum type="arabicPeriod" startAt="4"/>
            </a:pPr>
            <a:endParaRPr lang="en-US" sz="14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39" t="11954" r="50000" b="68436"/>
          <a:stretch/>
        </p:blipFill>
        <p:spPr bwMode="auto">
          <a:xfrm>
            <a:off x="333971" y="2615714"/>
            <a:ext cx="3481206" cy="111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124200" y="2650123"/>
            <a:ext cx="685800" cy="169277"/>
          </a:xfrm>
          <a:prstGeom prst="rect">
            <a:avLst/>
          </a:prstGeom>
          <a:solidFill>
            <a:schemeClr val="bg1"/>
          </a:solidFill>
          <a:ln w="6350">
            <a:noFill/>
          </a:ln>
        </p:spPr>
        <p:txBody>
          <a:bodyPr wrap="square" rtlCol="0">
            <a:spAutoFit/>
          </a:bodyPr>
          <a:lstStyle/>
          <a:p>
            <a:endParaRPr lang="en-US" sz="500" b="1" dirty="0">
              <a:latin typeface="Arial" pitchFamily="34" charset="0"/>
              <a:cs typeface="Arial" pitchFamily="34" charset="0"/>
            </a:endParaRPr>
          </a:p>
        </p:txBody>
      </p:sp>
      <p:sp>
        <p:nvSpPr>
          <p:cNvPr id="3" name="Rectangle 2"/>
          <p:cNvSpPr/>
          <p:nvPr/>
        </p:nvSpPr>
        <p:spPr>
          <a:xfrm>
            <a:off x="333970" y="2573923"/>
            <a:ext cx="3481207" cy="115987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82381" y="3870199"/>
            <a:ext cx="3677310" cy="2324037"/>
            <a:chOff x="333970" y="4183227"/>
            <a:chExt cx="3823531" cy="2416448"/>
          </a:xfrm>
        </p:grpSpPr>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184" t="12207" r="50000" b="49644"/>
            <a:stretch/>
          </p:blipFill>
          <p:spPr bwMode="auto">
            <a:xfrm>
              <a:off x="333970" y="4191000"/>
              <a:ext cx="3820233" cy="24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468401" y="4191000"/>
              <a:ext cx="685800" cy="169277"/>
            </a:xfrm>
            <a:prstGeom prst="rect">
              <a:avLst/>
            </a:prstGeom>
            <a:solidFill>
              <a:schemeClr val="bg1"/>
            </a:solidFill>
            <a:ln w="6350">
              <a:noFill/>
            </a:ln>
          </p:spPr>
          <p:txBody>
            <a:bodyPr wrap="square" rtlCol="0">
              <a:spAutoFit/>
            </a:bodyPr>
            <a:lstStyle/>
            <a:p>
              <a:endParaRPr lang="en-US" sz="500" b="1" dirty="0">
                <a:latin typeface="Arial" pitchFamily="34" charset="0"/>
                <a:cs typeface="Arial" pitchFamily="34" charset="0"/>
              </a:endParaRPr>
            </a:p>
          </p:txBody>
        </p:sp>
        <p:sp>
          <p:nvSpPr>
            <p:cNvPr id="17" name="Rectangle 16"/>
            <p:cNvSpPr/>
            <p:nvPr/>
          </p:nvSpPr>
          <p:spPr>
            <a:xfrm>
              <a:off x="337268" y="4183227"/>
              <a:ext cx="3820233" cy="241644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4782324" y="2738869"/>
            <a:ext cx="4085556" cy="3270844"/>
            <a:chOff x="4782324" y="2729344"/>
            <a:chExt cx="4085556" cy="3270844"/>
          </a:xfrm>
        </p:grpSpPr>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0074" t="29000" r="29055" b="18647"/>
            <a:stretch/>
          </p:blipFill>
          <p:spPr bwMode="auto">
            <a:xfrm>
              <a:off x="4782324" y="2729344"/>
              <a:ext cx="4085556" cy="327084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153400" y="2819400"/>
              <a:ext cx="533400" cy="135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381000" y="2615714"/>
            <a:ext cx="228600" cy="23531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rot="3618171">
            <a:off x="2298978" y="3047878"/>
            <a:ext cx="636324" cy="315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3618171">
            <a:off x="3471528" y="5507757"/>
            <a:ext cx="636324" cy="315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7072165">
            <a:off x="8417049" y="5261345"/>
            <a:ext cx="636324" cy="315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9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 Benefit Enrollment</a:t>
            </a:r>
          </a:p>
        </p:txBody>
      </p:sp>
      <p:sp>
        <p:nvSpPr>
          <p:cNvPr id="4" name="Content Placeholder 3"/>
          <p:cNvSpPr>
            <a:spLocks noGrp="1"/>
          </p:cNvSpPr>
          <p:nvPr>
            <p:ph idx="1"/>
          </p:nvPr>
        </p:nvSpPr>
        <p:spPr>
          <a:xfrm>
            <a:off x="284017" y="1295401"/>
            <a:ext cx="5278583" cy="2438400"/>
          </a:xfrm>
        </p:spPr>
        <p:txBody>
          <a:bodyPr>
            <a:normAutofit lnSpcReduction="10000"/>
          </a:bodyPr>
          <a:lstStyle/>
          <a:p>
            <a:pPr marL="514350" indent="-514350">
              <a:spcBef>
                <a:spcPts val="0"/>
              </a:spcBef>
              <a:buClr>
                <a:srgbClr val="A09956"/>
              </a:buClr>
              <a:buFont typeface="Arial" pitchFamily="34" charset="0"/>
              <a:buChar char="•"/>
            </a:pPr>
            <a:r>
              <a:rPr lang="en-US" sz="1200" dirty="0"/>
              <a:t>Select your benefits by checking the box to the right of the benefit option.  Be sure to pay attention to the icons next to some of the benefits.  Further action might be required to complete the enrollment.  Once all the benefit options either have an election or declination, click “Next”.  If you are declining Medical benefits, you will need to email the HR Department at </a:t>
            </a:r>
            <a:r>
              <a:rPr lang="en-US" sz="1200" dirty="0">
                <a:hlinkClick r:id="rId3"/>
              </a:rPr>
              <a:t>HR@libertyhealth.com</a:t>
            </a:r>
            <a:r>
              <a:rPr lang="en-US" sz="1200" dirty="0"/>
              <a:t> to provide your declination reason.</a:t>
            </a:r>
          </a:p>
          <a:p>
            <a:pPr marL="514350" indent="-514350">
              <a:spcBef>
                <a:spcPts val="0"/>
              </a:spcBef>
              <a:buClr>
                <a:srgbClr val="A09956"/>
              </a:buClr>
              <a:buFont typeface="Arial" pitchFamily="34" charset="0"/>
              <a:buChar char="•"/>
            </a:pPr>
            <a:r>
              <a:rPr lang="en-US" sz="1200" dirty="0"/>
              <a:t>The benefit statement is a summary of the benefits you elected.  If all is correct, click “Submit”.  Once Submitted, a popup box will appear letting you know that your benefits were successfully submitted.  Click, “OK” and no further action is necessary</a:t>
            </a:r>
          </a:p>
          <a:p>
            <a:pPr marL="514350" indent="-514350">
              <a:spcBef>
                <a:spcPts val="0"/>
              </a:spcBef>
              <a:buClr>
                <a:srgbClr val="A09956"/>
              </a:buClr>
              <a:buFont typeface="Arial" pitchFamily="34" charset="0"/>
              <a:buChar char="•"/>
            </a:pPr>
            <a:r>
              <a:rPr lang="en-US" sz="1200" b="1" dirty="0">
                <a:solidFill>
                  <a:srgbClr val="FF0000"/>
                </a:solidFill>
              </a:rPr>
              <a:t>If you do not want to enroll in benefits, you have to actively decline your benefit options in ESS!!!</a:t>
            </a:r>
          </a:p>
        </p:txBody>
      </p:sp>
      <p:grpSp>
        <p:nvGrpSpPr>
          <p:cNvPr id="8" name="Group 7"/>
          <p:cNvGrpSpPr/>
          <p:nvPr/>
        </p:nvGrpSpPr>
        <p:grpSpPr>
          <a:xfrm>
            <a:off x="1219200" y="3733800"/>
            <a:ext cx="3009092" cy="2430421"/>
            <a:chOff x="4800600" y="2362200"/>
            <a:chExt cx="3962400" cy="3200400"/>
          </a:xfrm>
        </p:grpSpPr>
        <p:grpSp>
          <p:nvGrpSpPr>
            <p:cNvPr id="7" name="Group 6"/>
            <p:cNvGrpSpPr/>
            <p:nvPr/>
          </p:nvGrpSpPr>
          <p:grpSpPr>
            <a:xfrm>
              <a:off x="4879446" y="2362200"/>
              <a:ext cx="3883554" cy="3124200"/>
              <a:chOff x="5030665" y="2590800"/>
              <a:chExt cx="3409950" cy="274320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r="36094" b="63606"/>
              <a:stretch/>
            </p:blipFill>
            <p:spPr bwMode="auto">
              <a:xfrm>
                <a:off x="5030665" y="2590800"/>
                <a:ext cx="3362325" cy="2533650"/>
              </a:xfrm>
              <a:prstGeom prst="rect">
                <a:avLst/>
              </a:prstGeom>
              <a:solidFill>
                <a:schemeClr val="bg1"/>
              </a:solidFill>
              <a:ln w="6350">
                <a:noFill/>
              </a:ln>
              <a:effec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7948"/>
              <a:stretch/>
            </p:blipFill>
            <p:spPr bwMode="auto">
              <a:xfrm>
                <a:off x="5030665" y="5134818"/>
                <a:ext cx="3409950" cy="19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4800600" y="2362200"/>
              <a:ext cx="3908160" cy="32004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616369" y="1524000"/>
            <a:ext cx="3299031" cy="4572000"/>
            <a:chOff x="4783039" y="1429407"/>
            <a:chExt cx="3262316" cy="4521118"/>
          </a:xfrm>
        </p:grpSpPr>
        <p:grpSp>
          <p:nvGrpSpPr>
            <p:cNvPr id="24" name="Group 23"/>
            <p:cNvGrpSpPr/>
            <p:nvPr/>
          </p:nvGrpSpPr>
          <p:grpSpPr>
            <a:xfrm>
              <a:off x="4783039" y="1429407"/>
              <a:ext cx="3262315" cy="4521118"/>
              <a:chOff x="4783039" y="1429407"/>
              <a:chExt cx="3262315" cy="4521118"/>
            </a:xfrm>
          </p:grpSpPr>
          <p:pic>
            <p:nvPicPr>
              <p:cNvPr id="2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46092" t="7609" r="12299" b="10000"/>
              <a:stretch/>
            </p:blipFill>
            <p:spPr bwMode="auto">
              <a:xfrm>
                <a:off x="4783040" y="1429407"/>
                <a:ext cx="3217960" cy="398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46552" t="67379" r="12643" b="23242"/>
              <a:stretch/>
            </p:blipFill>
            <p:spPr bwMode="auto">
              <a:xfrm>
                <a:off x="4783039" y="5481854"/>
                <a:ext cx="3262315" cy="46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24"/>
            <p:cNvSpPr txBox="1"/>
            <p:nvPr/>
          </p:nvSpPr>
          <p:spPr>
            <a:xfrm>
              <a:off x="7359555" y="1447800"/>
              <a:ext cx="685800" cy="200055"/>
            </a:xfrm>
            <a:prstGeom prst="rect">
              <a:avLst/>
            </a:prstGeom>
            <a:solidFill>
              <a:schemeClr val="bg1"/>
            </a:solidFill>
            <a:ln w="6350">
              <a:noFill/>
            </a:ln>
          </p:spPr>
          <p:txBody>
            <a:bodyPr wrap="square" rtlCol="0">
              <a:spAutoFit/>
            </a:bodyPr>
            <a:lstStyle/>
            <a:p>
              <a:endParaRPr lang="en-US" sz="700" b="1" dirty="0">
                <a:latin typeface="Arial" pitchFamily="34" charset="0"/>
                <a:cs typeface="Arial" pitchFamily="34" charset="0"/>
              </a:endParaRPr>
            </a:p>
          </p:txBody>
        </p:sp>
        <p:sp>
          <p:nvSpPr>
            <p:cNvPr id="26" name="Rectangle 25"/>
            <p:cNvSpPr/>
            <p:nvPr/>
          </p:nvSpPr>
          <p:spPr>
            <a:xfrm>
              <a:off x="4783039" y="1429407"/>
              <a:ext cx="3262316" cy="452111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114800" y="4038600"/>
            <a:ext cx="1316100" cy="1000274"/>
            <a:chOff x="3255900" y="2666999"/>
            <a:chExt cx="1316100" cy="1000274"/>
          </a:xfrm>
        </p:grpSpPr>
        <p:sp>
          <p:nvSpPr>
            <p:cNvPr id="17" name="TextBox 16"/>
            <p:cNvSpPr txBox="1"/>
            <p:nvPr/>
          </p:nvSpPr>
          <p:spPr>
            <a:xfrm>
              <a:off x="3733800" y="2895600"/>
              <a:ext cx="685800" cy="200055"/>
            </a:xfrm>
            <a:prstGeom prst="rect">
              <a:avLst/>
            </a:prstGeom>
            <a:solidFill>
              <a:schemeClr val="bg1"/>
            </a:solidFill>
            <a:ln w="6350">
              <a:noFill/>
            </a:ln>
          </p:spPr>
          <p:txBody>
            <a:bodyPr wrap="square" rtlCol="0">
              <a:spAutoFit/>
            </a:bodyPr>
            <a:lstStyle/>
            <a:p>
              <a:endParaRPr lang="en-US" sz="700" b="1" dirty="0">
                <a:latin typeface="Arial" pitchFamily="34" charset="0"/>
                <a:cs typeface="Arial" pitchFamily="34" charset="0"/>
              </a:endParaRPr>
            </a:p>
          </p:txBody>
        </p:sp>
        <p:sp>
          <p:nvSpPr>
            <p:cNvPr id="10" name="Rectangle 9"/>
            <p:cNvSpPr/>
            <p:nvPr/>
          </p:nvSpPr>
          <p:spPr>
            <a:xfrm>
              <a:off x="3255900" y="2666999"/>
              <a:ext cx="1280967" cy="95108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10491" y="2666999"/>
              <a:ext cx="1061509" cy="1000274"/>
            </a:xfrm>
            <a:prstGeom prst="rect">
              <a:avLst/>
            </a:prstGeom>
            <a:noFill/>
          </p:spPr>
          <p:txBody>
            <a:bodyPr wrap="none" rtlCol="0">
              <a:spAutoFit/>
            </a:bodyPr>
            <a:lstStyle/>
            <a:p>
              <a:r>
                <a:rPr lang="en-US" sz="1100" b="1" dirty="0">
                  <a:latin typeface="Arial" pitchFamily="34" charset="0"/>
                  <a:cs typeface="Arial" pitchFamily="34" charset="0"/>
                </a:rPr>
                <a:t>Dependents</a:t>
              </a:r>
            </a:p>
            <a:p>
              <a:pPr>
                <a:spcBef>
                  <a:spcPts val="600"/>
                </a:spcBef>
              </a:pPr>
              <a:r>
                <a:rPr lang="en-US" sz="1100" b="1" dirty="0">
                  <a:latin typeface="Arial" pitchFamily="34" charset="0"/>
                  <a:cs typeface="Arial" pitchFamily="34" charset="0"/>
                </a:rPr>
                <a:t>Beneficiaries</a:t>
              </a:r>
            </a:p>
            <a:p>
              <a:pPr>
                <a:spcBef>
                  <a:spcPts val="600"/>
                </a:spcBef>
              </a:pPr>
              <a:r>
                <a:rPr lang="en-US" sz="1100" b="1" dirty="0">
                  <a:latin typeface="Arial" pitchFamily="34" charset="0"/>
                  <a:cs typeface="Arial" pitchFamily="34" charset="0"/>
                </a:rPr>
                <a:t>Coverage</a:t>
              </a:r>
            </a:p>
            <a:p>
              <a:pPr>
                <a:spcBef>
                  <a:spcPts val="600"/>
                </a:spcBef>
              </a:pPr>
              <a:r>
                <a:rPr lang="en-US" sz="1100" b="1" dirty="0">
                  <a:latin typeface="Arial" pitchFamily="34" charset="0"/>
                  <a:cs typeface="Arial" pitchFamily="34" charset="0"/>
                </a:rPr>
                <a:t>Contribution</a:t>
              </a:r>
            </a:p>
          </p:txBody>
        </p:sp>
        <p:sp>
          <p:nvSpPr>
            <p:cNvPr id="6" name="Oval 5"/>
            <p:cNvSpPr/>
            <p:nvPr/>
          </p:nvSpPr>
          <p:spPr>
            <a:xfrm>
              <a:off x="3324354" y="2715320"/>
              <a:ext cx="132848" cy="132848"/>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8" name="Oval 17"/>
            <p:cNvSpPr/>
            <p:nvPr/>
          </p:nvSpPr>
          <p:spPr>
            <a:xfrm>
              <a:off x="3324354" y="2991352"/>
              <a:ext cx="132848" cy="132848"/>
            </a:xfrm>
            <a:prstGeom prst="ellips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9" name="Oval 18"/>
            <p:cNvSpPr/>
            <p:nvPr/>
          </p:nvSpPr>
          <p:spPr>
            <a:xfrm>
              <a:off x="3342511" y="3219952"/>
              <a:ext cx="132848" cy="132848"/>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21" name="Oval 20"/>
            <p:cNvSpPr/>
            <p:nvPr/>
          </p:nvSpPr>
          <p:spPr>
            <a:xfrm>
              <a:off x="3342511" y="3448552"/>
              <a:ext cx="132848" cy="132848"/>
            </a:xfrm>
            <a:prstGeom prst="ellipse">
              <a:avLst/>
            </a:prstGeom>
            <a:solidFill>
              <a:srgbClr val="000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sp>
        <p:nvSpPr>
          <p:cNvPr id="33" name="Right Arrow 32"/>
          <p:cNvSpPr/>
          <p:nvPr/>
        </p:nvSpPr>
        <p:spPr>
          <a:xfrm rot="7296290">
            <a:off x="8507569" y="5422928"/>
            <a:ext cx="636324" cy="315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1940570">
            <a:off x="3291124" y="4232685"/>
            <a:ext cx="636324" cy="315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7439668">
            <a:off x="3910130" y="5510726"/>
            <a:ext cx="636324" cy="315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57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401k- Retirement Savings Plan</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96778146"/>
              </p:ext>
            </p:extLst>
          </p:nvPr>
        </p:nvGraphicFramePr>
        <p:xfrm>
          <a:off x="457200" y="1600200"/>
          <a:ext cx="8229599" cy="15646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405717">
                  <a:extLst>
                    <a:ext uri="{9D8B030D-6E8A-4147-A177-3AD203B41FA5}">
                      <a16:colId xmlns:a16="http://schemas.microsoft.com/office/drawing/2014/main" val="20000"/>
                    </a:ext>
                  </a:extLst>
                </a:gridCol>
                <a:gridCol w="1290918">
                  <a:extLst>
                    <a:ext uri="{9D8B030D-6E8A-4147-A177-3AD203B41FA5}">
                      <a16:colId xmlns:a16="http://schemas.microsoft.com/office/drawing/2014/main" val="20001"/>
                    </a:ext>
                  </a:extLst>
                </a:gridCol>
                <a:gridCol w="1532964">
                  <a:extLst>
                    <a:ext uri="{9D8B030D-6E8A-4147-A177-3AD203B41FA5}">
                      <a16:colId xmlns:a16="http://schemas.microsoft.com/office/drawing/2014/main" val="20002"/>
                    </a:ext>
                  </a:extLst>
                </a:gridCol>
              </a:tblGrid>
              <a:tr h="370840">
                <a:tc gridSpan="3">
                  <a:txBody>
                    <a:bodyPr/>
                    <a:lstStyle/>
                    <a:p>
                      <a:r>
                        <a:rPr lang="en-US" sz="1400" b="1" dirty="0">
                          <a:solidFill>
                            <a:schemeClr val="tx1"/>
                          </a:solidFill>
                        </a:rPr>
                        <a:t>401k- Retirement</a:t>
                      </a:r>
                      <a:r>
                        <a:rPr lang="en-US" sz="1400" b="1" baseline="0" dirty="0">
                          <a:solidFill>
                            <a:schemeClr val="tx1"/>
                          </a:solidFill>
                        </a:rPr>
                        <a:t> Savings Plan</a:t>
                      </a:r>
                      <a:endParaRPr lang="en-US" sz="1400" b="1" dirty="0">
                        <a:solidFill>
                          <a:schemeClr val="tx1"/>
                        </a:solidFill>
                      </a:endParaRPr>
                    </a:p>
                  </a:txBody>
                  <a:tcPr marL="64260" marR="642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1400" b="1" dirty="0"/>
                        <a:t>Benefit</a:t>
                      </a:r>
                    </a:p>
                  </a:txBody>
                  <a:tcPr marL="64260" marR="642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Provider</a:t>
                      </a:r>
                    </a:p>
                  </a:txBody>
                  <a:tcPr marL="64260" marR="642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Eligibility Date</a:t>
                      </a:r>
                    </a:p>
                  </a:txBody>
                  <a:tcPr marL="64260" marR="642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285750" lvl="0" indent="-285750">
                        <a:buFont typeface="Arial" pitchFamily="34" charset="0"/>
                        <a:buChar char="•"/>
                      </a:pPr>
                      <a:r>
                        <a:rPr kumimoji="0" lang="en-US" sz="1200" u="sng" kern="1200" dirty="0">
                          <a:solidFill>
                            <a:schemeClr val="dk1"/>
                          </a:solidFill>
                          <a:effectLst/>
                          <a:latin typeface="+mn-lt"/>
                          <a:ea typeface="+mn-ea"/>
                          <a:cs typeface="+mn-cs"/>
                        </a:rPr>
                        <a:t>401k Retirement Savings Plan</a:t>
                      </a:r>
                      <a:endParaRPr lang="en-US" sz="1200" dirty="0">
                        <a:effectLst/>
                      </a:endParaRPr>
                    </a:p>
                    <a:p>
                      <a:pPr marL="280988" indent="0">
                        <a:buFont typeface="Arial" pitchFamily="34" charset="0"/>
                        <a:buNone/>
                      </a:pPr>
                      <a:r>
                        <a:rPr kumimoji="0" lang="en-US" sz="1200" kern="1200" dirty="0">
                          <a:solidFill>
                            <a:schemeClr val="dk1"/>
                          </a:solidFill>
                          <a:effectLst/>
                          <a:latin typeface="+mn-lt"/>
                          <a:ea typeface="+mn-ea"/>
                          <a:cs typeface="+mn-cs"/>
                        </a:rPr>
                        <a:t>Automatic enrollment of 3% of your salary from pre-tax dollars to save for retirement. </a:t>
                      </a:r>
                      <a:endParaRPr lang="en-US" sz="1200" dirty="0"/>
                    </a:p>
                  </a:txBody>
                  <a:tcPr marL="64260" marR="642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200" kern="1200" dirty="0">
                          <a:solidFill>
                            <a:schemeClr val="dk1"/>
                          </a:solidFill>
                          <a:effectLst/>
                          <a:latin typeface="+mn-lt"/>
                          <a:ea typeface="+mn-ea"/>
                          <a:cs typeface="+mn-cs"/>
                        </a:rPr>
                        <a:t>Fidelity</a:t>
                      </a:r>
                      <a:endParaRPr lang="en-US" sz="1200" dirty="0"/>
                    </a:p>
                  </a:txBody>
                  <a:tcPr marL="64260" marR="642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200" kern="1200">
                          <a:solidFill>
                            <a:schemeClr val="dk1"/>
                          </a:solidFill>
                          <a:effectLst/>
                          <a:latin typeface="+mn-lt"/>
                          <a:ea typeface="+mn-ea"/>
                          <a:cs typeface="+mn-cs"/>
                        </a:rPr>
                        <a:t>Automatic enrollment, first </a:t>
                      </a:r>
                      <a:r>
                        <a:rPr kumimoji="0" lang="en-US" sz="1200" kern="1200" dirty="0">
                          <a:solidFill>
                            <a:schemeClr val="dk1"/>
                          </a:solidFill>
                          <a:effectLst/>
                          <a:latin typeface="+mn-lt"/>
                          <a:ea typeface="+mn-ea"/>
                          <a:cs typeface="+mn-cs"/>
                        </a:rPr>
                        <a:t>of the month following 90 days of employment.</a:t>
                      </a:r>
                      <a:endParaRPr lang="en-US" sz="1200" dirty="0"/>
                    </a:p>
                  </a:txBody>
                  <a:tcPr marL="64260" marR="642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 name="TextBox 2"/>
          <p:cNvSpPr txBox="1"/>
          <p:nvPr/>
        </p:nvSpPr>
        <p:spPr>
          <a:xfrm>
            <a:off x="304800" y="5940623"/>
            <a:ext cx="8610600" cy="307777"/>
          </a:xfrm>
          <a:prstGeom prst="rect">
            <a:avLst/>
          </a:prstGeom>
          <a:noFill/>
        </p:spPr>
        <p:txBody>
          <a:bodyPr wrap="square" rtlCol="0">
            <a:spAutoFit/>
          </a:bodyPr>
          <a:lstStyle/>
          <a:p>
            <a:r>
              <a:rPr lang="en-US" sz="1400" dirty="0"/>
              <a:t>Refer to the New Hire Benefits Informational video found on ESS for additional information</a:t>
            </a:r>
          </a:p>
        </p:txBody>
      </p:sp>
    </p:spTree>
    <p:extLst>
      <p:ext uri="{BB962C8B-B14F-4D97-AF65-F5344CB8AC3E}">
        <p14:creationId xmlns:p14="http://schemas.microsoft.com/office/powerpoint/2010/main" val="167939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Employee Assistance Program (EAP)</a:t>
            </a:r>
          </a:p>
        </p:txBody>
      </p:sp>
      <p:sp>
        <p:nvSpPr>
          <p:cNvPr id="4" name="Content Placeholder 3"/>
          <p:cNvSpPr>
            <a:spLocks noGrp="1"/>
          </p:cNvSpPr>
          <p:nvPr>
            <p:ph idx="1"/>
          </p:nvPr>
        </p:nvSpPr>
        <p:spPr>
          <a:xfrm>
            <a:off x="495300" y="1600200"/>
            <a:ext cx="8229600" cy="4648200"/>
          </a:xfrm>
        </p:spPr>
        <p:txBody>
          <a:bodyPr/>
          <a:lstStyle/>
          <a:p>
            <a:pPr marL="457200" indent="-457200">
              <a:buFontTx/>
              <a:buChar char="-"/>
            </a:pPr>
            <a:r>
              <a:rPr lang="en-US" sz="2400" dirty="0"/>
              <a:t>Available to family members, including spouse and dependents</a:t>
            </a:r>
          </a:p>
          <a:p>
            <a:pPr marL="457200" indent="-457200">
              <a:buFontTx/>
              <a:buChar char="-"/>
            </a:pPr>
            <a:r>
              <a:rPr lang="en-US" sz="2400" dirty="0"/>
              <a:t>Includes three face-to-face emotional or work-life counseling sessions, per occurrence per year</a:t>
            </a:r>
          </a:p>
          <a:p>
            <a:pPr algn="ctr"/>
            <a:r>
              <a:rPr lang="en-US" sz="2400" dirty="0"/>
              <a:t>1-800-96-HELPS</a:t>
            </a:r>
          </a:p>
          <a:p>
            <a:pPr algn="ctr"/>
            <a:r>
              <a:rPr lang="en-US" sz="2400" dirty="0"/>
              <a:t> available 24/7</a:t>
            </a:r>
          </a:p>
          <a:p>
            <a:pPr algn="ctr"/>
            <a:r>
              <a:rPr lang="en-US" sz="2400" dirty="0"/>
              <a:t>or</a:t>
            </a:r>
          </a:p>
          <a:p>
            <a:pPr algn="ctr"/>
            <a:r>
              <a:rPr lang="en-US" sz="2400" dirty="0">
                <a:hlinkClick r:id="rId3"/>
              </a:rPr>
              <a:t>www.guidanceresources.com</a:t>
            </a:r>
            <a:endParaRPr lang="en-US" sz="2400" dirty="0"/>
          </a:p>
          <a:p>
            <a:pPr algn="ctr"/>
            <a:r>
              <a:rPr lang="en-US" sz="2400" dirty="0"/>
              <a:t>- Company/organization field: HLF902</a:t>
            </a:r>
          </a:p>
          <a:p>
            <a:pPr algn="ctr"/>
            <a:r>
              <a:rPr lang="en-US" sz="2400" dirty="0"/>
              <a:t>- Company name field: </a:t>
            </a:r>
            <a:r>
              <a:rPr lang="en-US" sz="2400" dirty="0" err="1"/>
              <a:t>abili</a:t>
            </a:r>
            <a:endParaRPr lang="en-US" sz="2400" dirty="0"/>
          </a:p>
          <a:p>
            <a:pPr algn="ctr"/>
            <a:endParaRPr lang="en-US" dirty="0"/>
          </a:p>
        </p:txBody>
      </p:sp>
    </p:spTree>
    <p:extLst>
      <p:ext uri="{BB962C8B-B14F-4D97-AF65-F5344CB8AC3E}">
        <p14:creationId xmlns:p14="http://schemas.microsoft.com/office/powerpoint/2010/main" val="25705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EAP – Services Offered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44521457"/>
              </p:ext>
            </p:extLst>
          </p:nvPr>
        </p:nvGraphicFramePr>
        <p:xfrm>
          <a:off x="1834375" y="1371599"/>
          <a:ext cx="5938025" cy="4905596"/>
        </p:xfrm>
        <a:graphic>
          <a:graphicData uri="http://schemas.openxmlformats.org/drawingml/2006/table">
            <a:tbl>
              <a:tblPr firstRow="1" firstCol="1" bandRow="1">
                <a:tableStyleId>{5C22544A-7EE6-4342-B048-85BDC9FD1C3A}</a:tableStyleId>
              </a:tblPr>
              <a:tblGrid>
                <a:gridCol w="1442515">
                  <a:extLst>
                    <a:ext uri="{9D8B030D-6E8A-4147-A177-3AD203B41FA5}">
                      <a16:colId xmlns:a16="http://schemas.microsoft.com/office/drawing/2014/main" val="20000"/>
                    </a:ext>
                  </a:extLst>
                </a:gridCol>
                <a:gridCol w="4495510">
                  <a:extLst>
                    <a:ext uri="{9D8B030D-6E8A-4147-A177-3AD203B41FA5}">
                      <a16:colId xmlns:a16="http://schemas.microsoft.com/office/drawing/2014/main" val="20001"/>
                    </a:ext>
                  </a:extLst>
                </a:gridCol>
              </a:tblGrid>
              <a:tr h="348201">
                <a:tc>
                  <a:txBody>
                    <a:bodyPr/>
                    <a:lstStyle/>
                    <a:p>
                      <a:pPr marL="0" marR="0">
                        <a:lnSpc>
                          <a:spcPct val="115000"/>
                        </a:lnSpc>
                        <a:spcBef>
                          <a:spcPts val="0"/>
                        </a:spcBef>
                        <a:spcAft>
                          <a:spcPts val="0"/>
                        </a:spcAft>
                      </a:pPr>
                      <a:r>
                        <a:rPr lang="en-US" sz="1000" dirty="0">
                          <a:effectLst/>
                        </a:rPr>
                        <a:t>ABILITY ASSIST COUNCELING SERVICES</a:t>
                      </a:r>
                      <a:endParaRPr lang="en-US" sz="900" dirty="0">
                        <a:effectLst/>
                        <a:latin typeface="Calibri"/>
                        <a:ea typeface="Calibri"/>
                        <a:cs typeface="Times New Roman"/>
                      </a:endParaRPr>
                    </a:p>
                  </a:txBody>
                  <a:tcPr marL="54661" marR="54661" marT="0" marB="0"/>
                </a:tc>
                <a:tc>
                  <a:txBody>
                    <a:bodyPr/>
                    <a:lstStyle/>
                    <a:p>
                      <a:pPr marL="0" marR="0">
                        <a:lnSpc>
                          <a:spcPct val="115000"/>
                        </a:lnSpc>
                        <a:spcBef>
                          <a:spcPts val="0"/>
                        </a:spcBef>
                        <a:spcAft>
                          <a:spcPts val="0"/>
                        </a:spcAft>
                      </a:pPr>
                      <a:r>
                        <a:rPr lang="en-US" sz="1000">
                          <a:effectLst/>
                        </a:rPr>
                        <a:t> </a:t>
                      </a:r>
                      <a:endParaRPr lang="en-US" sz="900">
                        <a:effectLst/>
                        <a:latin typeface="Calibri"/>
                        <a:ea typeface="Calibri"/>
                        <a:cs typeface="Times New Roman"/>
                      </a:endParaRPr>
                    </a:p>
                  </a:txBody>
                  <a:tcPr marL="54661" marR="54661" marT="0" marB="0"/>
                </a:tc>
                <a:extLst>
                  <a:ext uri="{0D108BD9-81ED-4DB2-BD59-A6C34878D82A}">
                    <a16:rowId xmlns:a16="http://schemas.microsoft.com/office/drawing/2014/main" val="10000"/>
                  </a:ext>
                </a:extLst>
              </a:tr>
              <a:tr h="1069209">
                <a:tc>
                  <a:txBody>
                    <a:bodyPr/>
                    <a:lstStyle/>
                    <a:p>
                      <a:pPr marL="0" marR="0">
                        <a:lnSpc>
                          <a:spcPct val="115000"/>
                        </a:lnSpc>
                        <a:spcBef>
                          <a:spcPts val="0"/>
                        </a:spcBef>
                        <a:spcAft>
                          <a:spcPts val="0"/>
                        </a:spcAft>
                      </a:pPr>
                      <a:r>
                        <a:rPr lang="en-US" sz="1050">
                          <a:effectLst/>
                        </a:rPr>
                        <a:t>Emotional or work-life counseling</a:t>
                      </a:r>
                      <a:endParaRPr lang="en-US" sz="1000">
                        <a:effectLst/>
                        <a:latin typeface="Calibri"/>
                        <a:ea typeface="Calibri"/>
                        <a:cs typeface="Times New Roman"/>
                      </a:endParaRPr>
                    </a:p>
                  </a:txBody>
                  <a:tcPr marL="54661" marR="54661" marT="0" marB="0"/>
                </a:tc>
                <a:tc>
                  <a:txBody>
                    <a:bodyPr/>
                    <a:lstStyle/>
                    <a:p>
                      <a:pPr marL="342900" marR="0" lvl="0" indent="-342900">
                        <a:lnSpc>
                          <a:spcPct val="115000"/>
                        </a:lnSpc>
                        <a:spcBef>
                          <a:spcPts val="0"/>
                        </a:spcBef>
                        <a:spcAft>
                          <a:spcPts val="0"/>
                        </a:spcAft>
                        <a:buFont typeface="Symbol"/>
                        <a:buChar char=""/>
                      </a:pPr>
                      <a:r>
                        <a:rPr lang="en-US" sz="1050">
                          <a:effectLst/>
                        </a:rPr>
                        <a:t>Job pressure              </a:t>
                      </a:r>
                      <a:endParaRPr lang="en-US" sz="1000">
                        <a:effectLst/>
                      </a:endParaRPr>
                    </a:p>
                    <a:p>
                      <a:pPr marL="342900" marR="45720" lvl="0" indent="-342900">
                        <a:lnSpc>
                          <a:spcPct val="115000"/>
                        </a:lnSpc>
                        <a:spcBef>
                          <a:spcPts val="0"/>
                        </a:spcBef>
                        <a:spcAft>
                          <a:spcPts val="0"/>
                        </a:spcAft>
                        <a:buFont typeface="Symbol"/>
                        <a:buChar char=""/>
                      </a:pPr>
                      <a:r>
                        <a:rPr lang="en-US" sz="1050">
                          <a:effectLst/>
                        </a:rPr>
                        <a:t>Relationship/marital conflicts</a:t>
                      </a:r>
                      <a:endParaRPr lang="en-US" sz="1000">
                        <a:effectLst/>
                      </a:endParaRPr>
                    </a:p>
                    <a:p>
                      <a:pPr marL="342900" marR="0" lvl="0" indent="-342900">
                        <a:lnSpc>
                          <a:spcPct val="115000"/>
                        </a:lnSpc>
                        <a:spcBef>
                          <a:spcPts val="0"/>
                        </a:spcBef>
                        <a:spcAft>
                          <a:spcPts val="0"/>
                        </a:spcAft>
                        <a:buFont typeface="Symbol"/>
                        <a:buChar char=""/>
                      </a:pPr>
                      <a:r>
                        <a:rPr lang="en-US" sz="1050">
                          <a:effectLst/>
                        </a:rPr>
                        <a:t>Stress, anxiety and depression</a:t>
                      </a:r>
                      <a:endParaRPr lang="en-US" sz="1000">
                        <a:effectLst/>
                      </a:endParaRPr>
                    </a:p>
                    <a:p>
                      <a:pPr marL="342900" marR="0" lvl="0" indent="-342900">
                        <a:lnSpc>
                          <a:spcPct val="115000"/>
                        </a:lnSpc>
                        <a:spcBef>
                          <a:spcPts val="0"/>
                        </a:spcBef>
                        <a:spcAft>
                          <a:spcPts val="0"/>
                        </a:spcAft>
                        <a:buFont typeface="Symbol"/>
                        <a:buChar char=""/>
                      </a:pPr>
                      <a:r>
                        <a:rPr lang="en-US" sz="1050">
                          <a:effectLst/>
                        </a:rPr>
                        <a:t>Work/school disagreements</a:t>
                      </a:r>
                      <a:endParaRPr lang="en-US" sz="1000">
                        <a:effectLst/>
                      </a:endParaRPr>
                    </a:p>
                    <a:p>
                      <a:pPr marL="342900" marR="0" lvl="0" indent="-342900">
                        <a:lnSpc>
                          <a:spcPct val="115000"/>
                        </a:lnSpc>
                        <a:spcBef>
                          <a:spcPts val="0"/>
                        </a:spcBef>
                        <a:spcAft>
                          <a:spcPts val="0"/>
                        </a:spcAft>
                        <a:buFont typeface="Symbol"/>
                        <a:buChar char=""/>
                      </a:pPr>
                      <a:r>
                        <a:rPr lang="en-US" sz="1050">
                          <a:effectLst/>
                        </a:rPr>
                        <a:t>Substance abuse</a:t>
                      </a:r>
                      <a:endParaRPr lang="en-US" sz="1000">
                        <a:effectLst/>
                      </a:endParaRPr>
                    </a:p>
                    <a:p>
                      <a:pPr marL="342900" marR="0" lvl="0" indent="-342900">
                        <a:lnSpc>
                          <a:spcPct val="115000"/>
                        </a:lnSpc>
                        <a:spcBef>
                          <a:spcPts val="0"/>
                        </a:spcBef>
                        <a:spcAft>
                          <a:spcPts val="0"/>
                        </a:spcAft>
                        <a:buFont typeface="Symbol"/>
                        <a:buChar char=""/>
                      </a:pPr>
                      <a:r>
                        <a:rPr lang="en-US" sz="1050">
                          <a:effectLst/>
                        </a:rPr>
                        <a:t>Child and elder care referral services</a:t>
                      </a:r>
                      <a:endParaRPr lang="en-US" sz="1000">
                        <a:effectLst/>
                        <a:latin typeface="Calibri"/>
                        <a:ea typeface="Calibri"/>
                        <a:cs typeface="Times New Roman"/>
                      </a:endParaRPr>
                    </a:p>
                  </a:txBody>
                  <a:tcPr marL="54661" marR="54661" marT="0" marB="0"/>
                </a:tc>
                <a:extLst>
                  <a:ext uri="{0D108BD9-81ED-4DB2-BD59-A6C34878D82A}">
                    <a16:rowId xmlns:a16="http://schemas.microsoft.com/office/drawing/2014/main" val="10001"/>
                  </a:ext>
                </a:extLst>
              </a:tr>
              <a:tr h="889247">
                <a:tc>
                  <a:txBody>
                    <a:bodyPr/>
                    <a:lstStyle/>
                    <a:p>
                      <a:pPr marL="0" marR="0">
                        <a:lnSpc>
                          <a:spcPct val="115000"/>
                        </a:lnSpc>
                        <a:spcBef>
                          <a:spcPts val="0"/>
                        </a:spcBef>
                        <a:spcAft>
                          <a:spcPts val="0"/>
                        </a:spcAft>
                      </a:pPr>
                      <a:r>
                        <a:rPr lang="en-US" sz="1050">
                          <a:effectLst/>
                        </a:rPr>
                        <a:t>Financial information and resources</a:t>
                      </a:r>
                      <a:endParaRPr lang="en-US" sz="1000">
                        <a:effectLst/>
                        <a:latin typeface="Calibri"/>
                        <a:ea typeface="Calibri"/>
                        <a:cs typeface="Times New Roman"/>
                      </a:endParaRPr>
                    </a:p>
                  </a:txBody>
                  <a:tcPr marL="54661" marR="54661" marT="0" marB="0"/>
                </a:tc>
                <a:tc>
                  <a:txBody>
                    <a:bodyPr/>
                    <a:lstStyle/>
                    <a:p>
                      <a:pPr marL="342900" marR="0" lvl="0" indent="-342900">
                        <a:lnSpc>
                          <a:spcPct val="115000"/>
                        </a:lnSpc>
                        <a:spcBef>
                          <a:spcPts val="0"/>
                        </a:spcBef>
                        <a:spcAft>
                          <a:spcPts val="0"/>
                        </a:spcAft>
                        <a:buFont typeface="Symbol"/>
                        <a:buChar char=""/>
                      </a:pPr>
                      <a:r>
                        <a:rPr lang="en-US" sz="1050">
                          <a:effectLst/>
                        </a:rPr>
                        <a:t>Managing a budget</a:t>
                      </a:r>
                      <a:endParaRPr lang="en-US" sz="1000">
                        <a:effectLst/>
                      </a:endParaRPr>
                    </a:p>
                    <a:p>
                      <a:pPr marL="342900" marR="0" lvl="0" indent="-342900">
                        <a:lnSpc>
                          <a:spcPct val="115000"/>
                        </a:lnSpc>
                        <a:spcBef>
                          <a:spcPts val="0"/>
                        </a:spcBef>
                        <a:spcAft>
                          <a:spcPts val="0"/>
                        </a:spcAft>
                        <a:buFont typeface="Symbol"/>
                        <a:buChar char=""/>
                      </a:pPr>
                      <a:r>
                        <a:rPr lang="en-US" sz="1050">
                          <a:effectLst/>
                        </a:rPr>
                        <a:t>Retirement</a:t>
                      </a:r>
                      <a:endParaRPr lang="en-US" sz="1000">
                        <a:effectLst/>
                      </a:endParaRPr>
                    </a:p>
                    <a:p>
                      <a:pPr marL="342900" marR="0" lvl="0" indent="-342900">
                        <a:lnSpc>
                          <a:spcPct val="115000"/>
                        </a:lnSpc>
                        <a:spcBef>
                          <a:spcPts val="0"/>
                        </a:spcBef>
                        <a:spcAft>
                          <a:spcPts val="0"/>
                        </a:spcAft>
                        <a:buFont typeface="Symbol"/>
                        <a:buChar char=""/>
                      </a:pPr>
                      <a:r>
                        <a:rPr lang="en-US" sz="1050">
                          <a:effectLst/>
                        </a:rPr>
                        <a:t>Saving for college</a:t>
                      </a:r>
                      <a:endParaRPr lang="en-US" sz="1000">
                        <a:effectLst/>
                      </a:endParaRPr>
                    </a:p>
                    <a:p>
                      <a:pPr marL="342900" marR="0" lvl="0" indent="-342900">
                        <a:lnSpc>
                          <a:spcPct val="115000"/>
                        </a:lnSpc>
                        <a:spcBef>
                          <a:spcPts val="0"/>
                        </a:spcBef>
                        <a:spcAft>
                          <a:spcPts val="0"/>
                        </a:spcAft>
                        <a:buFont typeface="Symbol"/>
                        <a:buChar char=""/>
                      </a:pPr>
                      <a:r>
                        <a:rPr lang="en-US" sz="1050">
                          <a:effectLst/>
                        </a:rPr>
                        <a:t>Getting out of debt</a:t>
                      </a:r>
                      <a:endParaRPr lang="en-US" sz="1000">
                        <a:effectLst/>
                      </a:endParaRPr>
                    </a:p>
                    <a:p>
                      <a:pPr marL="342900" marR="0" lvl="0" indent="-342900">
                        <a:lnSpc>
                          <a:spcPct val="115000"/>
                        </a:lnSpc>
                        <a:spcBef>
                          <a:spcPts val="0"/>
                        </a:spcBef>
                        <a:spcAft>
                          <a:spcPts val="0"/>
                        </a:spcAft>
                        <a:buFont typeface="Symbol"/>
                        <a:buChar char=""/>
                      </a:pPr>
                      <a:r>
                        <a:rPr lang="en-US" sz="1050">
                          <a:effectLst/>
                        </a:rPr>
                        <a:t>Tax questions</a:t>
                      </a:r>
                      <a:endParaRPr lang="en-US" sz="1000">
                        <a:effectLst/>
                        <a:latin typeface="Calibri"/>
                        <a:ea typeface="Calibri"/>
                        <a:cs typeface="Times New Roman"/>
                      </a:endParaRPr>
                    </a:p>
                  </a:txBody>
                  <a:tcPr marL="54661" marR="54661" marT="0" marB="0"/>
                </a:tc>
                <a:extLst>
                  <a:ext uri="{0D108BD9-81ED-4DB2-BD59-A6C34878D82A}">
                    <a16:rowId xmlns:a16="http://schemas.microsoft.com/office/drawing/2014/main" val="10002"/>
                  </a:ext>
                </a:extLst>
              </a:tr>
              <a:tr h="889247">
                <a:tc>
                  <a:txBody>
                    <a:bodyPr/>
                    <a:lstStyle/>
                    <a:p>
                      <a:pPr marL="0" marR="0">
                        <a:lnSpc>
                          <a:spcPct val="115000"/>
                        </a:lnSpc>
                        <a:spcBef>
                          <a:spcPts val="0"/>
                        </a:spcBef>
                        <a:spcAft>
                          <a:spcPts val="0"/>
                        </a:spcAft>
                      </a:pPr>
                      <a:r>
                        <a:rPr lang="en-US" sz="1050">
                          <a:effectLst/>
                        </a:rPr>
                        <a:t>Legal support and resources</a:t>
                      </a:r>
                      <a:endParaRPr lang="en-US" sz="1000">
                        <a:effectLst/>
                        <a:latin typeface="Calibri"/>
                        <a:ea typeface="Calibri"/>
                        <a:cs typeface="Times New Roman"/>
                      </a:endParaRPr>
                    </a:p>
                  </a:txBody>
                  <a:tcPr marL="54661" marR="54661" marT="0" marB="0"/>
                </a:tc>
                <a:tc>
                  <a:txBody>
                    <a:bodyPr/>
                    <a:lstStyle/>
                    <a:p>
                      <a:pPr marL="342900" marR="0" lvl="0" indent="-342900">
                        <a:lnSpc>
                          <a:spcPct val="115000"/>
                        </a:lnSpc>
                        <a:spcBef>
                          <a:spcPts val="0"/>
                        </a:spcBef>
                        <a:spcAft>
                          <a:spcPts val="0"/>
                        </a:spcAft>
                        <a:buFont typeface="Symbol"/>
                        <a:buChar char=""/>
                      </a:pPr>
                      <a:r>
                        <a:rPr lang="en-US" sz="1050">
                          <a:effectLst/>
                        </a:rPr>
                        <a:t>Debt and bankruptcy</a:t>
                      </a:r>
                      <a:endParaRPr lang="en-US" sz="1000">
                        <a:effectLst/>
                      </a:endParaRPr>
                    </a:p>
                    <a:p>
                      <a:pPr marL="342900" marR="0" lvl="0" indent="-342900">
                        <a:lnSpc>
                          <a:spcPct val="115000"/>
                        </a:lnSpc>
                        <a:spcBef>
                          <a:spcPts val="0"/>
                        </a:spcBef>
                        <a:spcAft>
                          <a:spcPts val="0"/>
                        </a:spcAft>
                        <a:buFont typeface="Symbol"/>
                        <a:buChar char=""/>
                      </a:pPr>
                      <a:r>
                        <a:rPr lang="en-US" sz="1050">
                          <a:effectLst/>
                        </a:rPr>
                        <a:t>Guardianship</a:t>
                      </a:r>
                      <a:endParaRPr lang="en-US" sz="1000">
                        <a:effectLst/>
                      </a:endParaRPr>
                    </a:p>
                    <a:p>
                      <a:pPr marL="342900" marR="0" lvl="0" indent="-342900">
                        <a:lnSpc>
                          <a:spcPct val="115000"/>
                        </a:lnSpc>
                        <a:spcBef>
                          <a:spcPts val="0"/>
                        </a:spcBef>
                        <a:spcAft>
                          <a:spcPts val="0"/>
                        </a:spcAft>
                        <a:buFont typeface="Symbol"/>
                        <a:buChar char=""/>
                      </a:pPr>
                      <a:r>
                        <a:rPr lang="en-US" sz="1050">
                          <a:effectLst/>
                        </a:rPr>
                        <a:t>Divorce</a:t>
                      </a:r>
                      <a:endParaRPr lang="en-US" sz="1000">
                        <a:effectLst/>
                      </a:endParaRPr>
                    </a:p>
                    <a:p>
                      <a:pPr marL="342900" marR="0" lvl="0" indent="-342900">
                        <a:lnSpc>
                          <a:spcPct val="115000"/>
                        </a:lnSpc>
                        <a:spcBef>
                          <a:spcPts val="0"/>
                        </a:spcBef>
                        <a:spcAft>
                          <a:spcPts val="0"/>
                        </a:spcAft>
                        <a:buFont typeface="Symbol"/>
                        <a:buChar char=""/>
                      </a:pPr>
                      <a:r>
                        <a:rPr lang="en-US" sz="1050">
                          <a:effectLst/>
                        </a:rPr>
                        <a:t>Buying a home</a:t>
                      </a:r>
                      <a:endParaRPr lang="en-US" sz="1000">
                        <a:effectLst/>
                      </a:endParaRPr>
                    </a:p>
                    <a:p>
                      <a:pPr marL="342900" marR="0" lvl="0" indent="-342900">
                        <a:lnSpc>
                          <a:spcPct val="115000"/>
                        </a:lnSpc>
                        <a:spcBef>
                          <a:spcPts val="0"/>
                        </a:spcBef>
                        <a:spcAft>
                          <a:spcPts val="0"/>
                        </a:spcAft>
                        <a:buFont typeface="Symbol"/>
                        <a:buChar char=""/>
                      </a:pPr>
                      <a:r>
                        <a:rPr lang="en-US" sz="1050">
                          <a:effectLst/>
                        </a:rPr>
                        <a:t>Power of attorney</a:t>
                      </a:r>
                      <a:endParaRPr lang="en-US" sz="1000">
                        <a:effectLst/>
                        <a:latin typeface="Calibri"/>
                        <a:ea typeface="Calibri"/>
                        <a:cs typeface="Times New Roman"/>
                      </a:endParaRPr>
                    </a:p>
                  </a:txBody>
                  <a:tcPr marL="54661" marR="54661" marT="0" marB="0"/>
                </a:tc>
                <a:extLst>
                  <a:ext uri="{0D108BD9-81ED-4DB2-BD59-A6C34878D82A}">
                    <a16:rowId xmlns:a16="http://schemas.microsoft.com/office/drawing/2014/main" val="10003"/>
                  </a:ext>
                </a:extLst>
              </a:tr>
              <a:tr h="1609094">
                <a:tc>
                  <a:txBody>
                    <a:bodyPr/>
                    <a:lstStyle/>
                    <a:p>
                      <a:pPr marL="0" marR="0">
                        <a:lnSpc>
                          <a:spcPct val="115000"/>
                        </a:lnSpc>
                        <a:spcBef>
                          <a:spcPts val="0"/>
                        </a:spcBef>
                        <a:spcAft>
                          <a:spcPts val="0"/>
                        </a:spcAft>
                      </a:pPr>
                      <a:r>
                        <a:rPr lang="en-US" sz="1050">
                          <a:effectLst/>
                        </a:rPr>
                        <a:t>HealthChampion</a:t>
                      </a:r>
                      <a:endParaRPr lang="en-US" sz="1000">
                        <a:effectLst/>
                        <a:latin typeface="Calibri"/>
                        <a:ea typeface="Calibri"/>
                        <a:cs typeface="Times New Roman"/>
                      </a:endParaRPr>
                    </a:p>
                  </a:txBody>
                  <a:tcPr marL="54661" marR="54661" marT="0" marB="0"/>
                </a:tc>
                <a:tc>
                  <a:txBody>
                    <a:bodyPr/>
                    <a:lstStyle/>
                    <a:p>
                      <a:pPr marL="342900" marR="0" lvl="0" indent="-342900">
                        <a:lnSpc>
                          <a:spcPct val="115000"/>
                        </a:lnSpc>
                        <a:spcBef>
                          <a:spcPts val="0"/>
                        </a:spcBef>
                        <a:spcAft>
                          <a:spcPts val="0"/>
                        </a:spcAft>
                        <a:buFont typeface="Symbol"/>
                        <a:buChar char=""/>
                      </a:pPr>
                      <a:r>
                        <a:rPr lang="en-US" sz="1050" dirty="0">
                          <a:effectLst/>
                        </a:rPr>
                        <a:t>One-on-one review of your health concerns</a:t>
                      </a:r>
                      <a:endParaRPr lang="en-US" sz="1000" dirty="0">
                        <a:effectLst/>
                      </a:endParaRPr>
                    </a:p>
                    <a:p>
                      <a:pPr marL="342900" marR="0" lvl="0" indent="-342900">
                        <a:lnSpc>
                          <a:spcPct val="115000"/>
                        </a:lnSpc>
                        <a:spcBef>
                          <a:spcPts val="0"/>
                        </a:spcBef>
                        <a:spcAft>
                          <a:spcPts val="0"/>
                        </a:spcAft>
                        <a:buFont typeface="Symbol"/>
                        <a:buChar char=""/>
                      </a:pPr>
                      <a:r>
                        <a:rPr lang="en-US" sz="1050" dirty="0">
                          <a:effectLst/>
                        </a:rPr>
                        <a:t>Preparation for upcoming doctor’s visits/lab work/test/surgeries</a:t>
                      </a:r>
                      <a:endParaRPr lang="en-US" sz="1000" dirty="0">
                        <a:effectLst/>
                      </a:endParaRPr>
                    </a:p>
                    <a:p>
                      <a:pPr marL="342900" marR="0" lvl="0" indent="-342900">
                        <a:lnSpc>
                          <a:spcPct val="115000"/>
                        </a:lnSpc>
                        <a:spcBef>
                          <a:spcPts val="0"/>
                        </a:spcBef>
                        <a:spcAft>
                          <a:spcPts val="0"/>
                        </a:spcAft>
                        <a:buFont typeface="Symbol"/>
                        <a:buChar char=""/>
                      </a:pPr>
                      <a:r>
                        <a:rPr lang="en-US" sz="1050" dirty="0">
                          <a:effectLst/>
                        </a:rPr>
                        <a:t>Answers regarding diagnosis and treatment options</a:t>
                      </a:r>
                      <a:endParaRPr lang="en-US" sz="1000" dirty="0">
                        <a:effectLst/>
                      </a:endParaRPr>
                    </a:p>
                    <a:p>
                      <a:pPr marL="342900" marR="0" lvl="0" indent="-342900">
                        <a:lnSpc>
                          <a:spcPct val="115000"/>
                        </a:lnSpc>
                        <a:spcBef>
                          <a:spcPts val="0"/>
                        </a:spcBef>
                        <a:spcAft>
                          <a:spcPts val="0"/>
                        </a:spcAft>
                        <a:buFont typeface="Symbol"/>
                        <a:buChar char=""/>
                      </a:pPr>
                      <a:r>
                        <a:rPr lang="en-US" sz="1050" dirty="0">
                          <a:effectLst/>
                        </a:rPr>
                        <a:t>Coordination with appropriate health care plan providers(s)</a:t>
                      </a:r>
                      <a:endParaRPr lang="en-US" sz="1000" dirty="0">
                        <a:effectLst/>
                      </a:endParaRPr>
                    </a:p>
                    <a:p>
                      <a:pPr marL="342900" marR="0" lvl="0" indent="-342900">
                        <a:lnSpc>
                          <a:spcPct val="115000"/>
                        </a:lnSpc>
                        <a:spcBef>
                          <a:spcPts val="0"/>
                        </a:spcBef>
                        <a:spcAft>
                          <a:spcPts val="0"/>
                        </a:spcAft>
                        <a:buFont typeface="Symbol"/>
                        <a:buChar char=""/>
                      </a:pPr>
                      <a:r>
                        <a:rPr lang="en-US" sz="1050" dirty="0">
                          <a:effectLst/>
                        </a:rPr>
                        <a:t>An easy-to-understand explanation of your benefits – what’s covered and what’s not</a:t>
                      </a:r>
                      <a:endParaRPr lang="en-US" sz="1000" dirty="0">
                        <a:effectLst/>
                      </a:endParaRPr>
                    </a:p>
                    <a:p>
                      <a:pPr marL="342900" marR="0" lvl="0" indent="-342900">
                        <a:lnSpc>
                          <a:spcPct val="115000"/>
                        </a:lnSpc>
                        <a:spcBef>
                          <a:spcPts val="0"/>
                        </a:spcBef>
                        <a:spcAft>
                          <a:spcPts val="0"/>
                        </a:spcAft>
                        <a:buFont typeface="Symbol"/>
                        <a:buChar char=""/>
                      </a:pPr>
                      <a:r>
                        <a:rPr lang="en-US" sz="1050" dirty="0">
                          <a:effectLst/>
                        </a:rPr>
                        <a:t>Cost estimation for covered/non-covered treatment</a:t>
                      </a:r>
                      <a:endParaRPr lang="en-US" sz="1000" dirty="0">
                        <a:effectLst/>
                      </a:endParaRPr>
                    </a:p>
                    <a:p>
                      <a:pPr marL="342900" marR="0" lvl="0" indent="-342900">
                        <a:lnSpc>
                          <a:spcPct val="115000"/>
                        </a:lnSpc>
                        <a:spcBef>
                          <a:spcPts val="0"/>
                        </a:spcBef>
                        <a:spcAft>
                          <a:spcPts val="0"/>
                        </a:spcAft>
                        <a:buFont typeface="Symbol"/>
                        <a:buChar char=""/>
                      </a:pPr>
                      <a:r>
                        <a:rPr lang="en-US" sz="1050" dirty="0">
                          <a:effectLst/>
                        </a:rPr>
                        <a:t>Guidance on claims and billing issues</a:t>
                      </a:r>
                      <a:endParaRPr lang="en-US" sz="1000" dirty="0">
                        <a:effectLst/>
                      </a:endParaRPr>
                    </a:p>
                    <a:p>
                      <a:pPr marL="342900" marR="0" lvl="0" indent="-342900">
                        <a:lnSpc>
                          <a:spcPct val="115000"/>
                        </a:lnSpc>
                        <a:spcBef>
                          <a:spcPts val="0"/>
                        </a:spcBef>
                        <a:spcAft>
                          <a:spcPts val="0"/>
                        </a:spcAft>
                        <a:buFont typeface="Symbol"/>
                        <a:buChar char=""/>
                      </a:pPr>
                      <a:r>
                        <a:rPr lang="en-US" sz="1050" dirty="0">
                          <a:effectLst/>
                        </a:rPr>
                        <a:t>Fee/payment plan negotiation</a:t>
                      </a:r>
                      <a:endParaRPr lang="en-US" sz="1000" dirty="0">
                        <a:effectLst/>
                        <a:latin typeface="Calibri"/>
                        <a:ea typeface="Calibri"/>
                        <a:cs typeface="Times New Roman"/>
                      </a:endParaRPr>
                    </a:p>
                  </a:txBody>
                  <a:tcPr marL="54661" marR="54661" marT="0" marB="0"/>
                </a:tc>
                <a:extLst>
                  <a:ext uri="{0D108BD9-81ED-4DB2-BD59-A6C34878D82A}">
                    <a16:rowId xmlns:a16="http://schemas.microsoft.com/office/drawing/2014/main" val="10004"/>
                  </a:ext>
                </a:extLst>
              </a:tr>
            </a:tbl>
          </a:graphicData>
        </a:graphic>
      </p:graphicFrame>
      <p:sp>
        <p:nvSpPr>
          <p:cNvPr id="8" name="Rectangle 2"/>
          <p:cNvSpPr>
            <a:spLocks noChangeArrowheads="1"/>
          </p:cNvSpPr>
          <p:nvPr/>
        </p:nvSpPr>
        <p:spPr bwMode="auto">
          <a:xfrm>
            <a:off x="1835150" y="1497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4142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905000"/>
            <a:ext cx="9143999" cy="1018441"/>
          </a:xfrm>
        </p:spPr>
        <p:txBody>
          <a:bodyPr/>
          <a:lstStyle/>
          <a:p>
            <a:pPr algn="ctr"/>
            <a:r>
              <a:rPr lang="en-US" b="1" dirty="0"/>
              <a:t>Questions?</a:t>
            </a:r>
          </a:p>
        </p:txBody>
      </p:sp>
      <p:sp>
        <p:nvSpPr>
          <p:cNvPr id="5" name="Text Placeholder 4"/>
          <p:cNvSpPr txBox="1">
            <a:spLocks/>
          </p:cNvSpPr>
          <p:nvPr/>
        </p:nvSpPr>
        <p:spPr>
          <a:xfrm>
            <a:off x="723899" y="3581400"/>
            <a:ext cx="7885417" cy="914400"/>
          </a:xfrm>
          <a:prstGeom prst="rect">
            <a:avLst/>
          </a:prstGeom>
          <a:solidFill>
            <a:schemeClr val="bg1"/>
          </a:solidFill>
          <a:effectLst>
            <a:outerShdw blurRad="50800" dist="38100" dir="2700000" algn="tl" rotWithShape="0">
              <a:prstClr val="black">
                <a:alpha val="40000"/>
              </a:prstClr>
            </a:outerShdw>
          </a:effectLst>
        </p:spPr>
        <p:txBody>
          <a:bodyPr anchor="ctr">
            <a:noAutofit/>
          </a:bodyPr>
          <a:lstStyle>
            <a:lvl1pPr marL="0" indent="0" algn="l" defTabSz="457200" rtl="0" eaLnBrk="1" latinLnBrk="0" hangingPunct="1">
              <a:spcBef>
                <a:spcPts val="0"/>
              </a:spcBef>
              <a:spcAft>
                <a:spcPts val="900"/>
              </a:spcAft>
              <a:buFontTx/>
              <a:buNone/>
              <a:defRPr sz="2000" kern="1200">
                <a:solidFill>
                  <a:srgbClr val="0061AA"/>
                </a:solidFill>
                <a:latin typeface="Calibri Light" pitchFamily="34" charset="0"/>
                <a:ea typeface="+mn-ea"/>
                <a:cs typeface="+mn-cs"/>
              </a:defRPr>
            </a:lvl1pPr>
            <a:lvl2pPr marL="457200" indent="0" algn="ctr" defTabSz="457200" rtl="0" eaLnBrk="1" latinLnBrk="0" hangingPunct="1">
              <a:spcBef>
                <a:spcPts val="0"/>
              </a:spcBef>
              <a:spcAft>
                <a:spcPts val="900"/>
              </a:spcAft>
              <a:buClr>
                <a:srgbClr val="A09956"/>
              </a:buClr>
              <a:buFont typeface="Arial" pitchFamily="34" charset="0"/>
              <a:buNone/>
              <a:defRPr sz="2400" kern="1200">
                <a:solidFill>
                  <a:schemeClr val="tx1">
                    <a:tint val="75000"/>
                  </a:schemeClr>
                </a:solidFill>
                <a:latin typeface="Calibri Light" pitchFamily="34" charset="0"/>
                <a:ea typeface="+mn-ea"/>
                <a:cs typeface="+mn-cs"/>
              </a:defRPr>
            </a:lvl2pPr>
            <a:lvl3pPr marL="914400" indent="0" algn="ctr" defTabSz="457200" rtl="0" eaLnBrk="1" latinLnBrk="0" hangingPunct="1">
              <a:spcBef>
                <a:spcPts val="0"/>
              </a:spcBef>
              <a:spcAft>
                <a:spcPts val="900"/>
              </a:spcAft>
              <a:buClr>
                <a:srgbClr val="A09956"/>
              </a:buClr>
              <a:buFont typeface="Wingdings" pitchFamily="2" charset="2"/>
              <a:buNone/>
              <a:defRPr sz="2000" kern="1200">
                <a:solidFill>
                  <a:schemeClr val="tx1">
                    <a:tint val="75000"/>
                  </a:schemeClr>
                </a:solidFill>
                <a:latin typeface="Calibri Light" pitchFamily="34" charset="0"/>
                <a:ea typeface="+mn-ea"/>
                <a:cs typeface="+mn-cs"/>
              </a:defRPr>
            </a:lvl3pPr>
            <a:lvl4pPr marL="1371600" indent="0" algn="ctr" defTabSz="457200" rtl="0" eaLnBrk="1" latinLnBrk="0" hangingPunct="1">
              <a:spcBef>
                <a:spcPts val="0"/>
              </a:spcBef>
              <a:spcAft>
                <a:spcPts val="900"/>
              </a:spcAft>
              <a:buClr>
                <a:srgbClr val="A09956"/>
              </a:buClr>
              <a:buFont typeface="Arial"/>
              <a:buNone/>
              <a:defRPr sz="1600" kern="1200">
                <a:solidFill>
                  <a:schemeClr val="tx1">
                    <a:tint val="75000"/>
                  </a:schemeClr>
                </a:solidFill>
                <a:latin typeface="Calibri Light" pitchFamily="34" charset="0"/>
                <a:ea typeface="+mn-ea"/>
                <a:cs typeface="+mn-cs"/>
              </a:defRPr>
            </a:lvl4pPr>
            <a:lvl5pPr marL="1828800" indent="0" algn="ctr" defTabSz="457200" rtl="0" eaLnBrk="1" latinLnBrk="0" hangingPunct="1">
              <a:spcBef>
                <a:spcPts val="0"/>
              </a:spcBef>
              <a:spcAft>
                <a:spcPts val="900"/>
              </a:spcAft>
              <a:buClr>
                <a:srgbClr val="A09956"/>
              </a:buClr>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a:t>If you need further assistance or have additional questions, please feel free to contact a member of the HR Department at 1-800-331-7122 or via e-mail at HR@libertyhealth.com</a:t>
            </a:r>
          </a:p>
        </p:txBody>
      </p:sp>
    </p:spTree>
    <p:extLst>
      <p:ext uri="{BB962C8B-B14F-4D97-AF65-F5344CB8AC3E}">
        <p14:creationId xmlns:p14="http://schemas.microsoft.com/office/powerpoint/2010/main" val="152744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05000"/>
            <a:ext cx="9144000" cy="1018441"/>
          </a:xfrm>
        </p:spPr>
        <p:txBody>
          <a:bodyPr/>
          <a:lstStyle/>
          <a:p>
            <a:pPr algn="ctr"/>
            <a:r>
              <a:rPr lang="en-US" b="1" dirty="0"/>
              <a:t>Benefits Orientation</a:t>
            </a:r>
          </a:p>
        </p:txBody>
      </p:sp>
      <p:sp>
        <p:nvSpPr>
          <p:cNvPr id="5" name="Text Placeholder 4"/>
          <p:cNvSpPr>
            <a:spLocks noGrp="1"/>
          </p:cNvSpPr>
          <p:nvPr>
            <p:ph type="subTitle" idx="1"/>
          </p:nvPr>
        </p:nvSpPr>
        <p:spPr>
          <a:xfrm>
            <a:off x="723899" y="3581400"/>
            <a:ext cx="7885417" cy="914400"/>
          </a:xfrm>
          <a:solidFill>
            <a:schemeClr val="bg1"/>
          </a:solidFill>
          <a:effectLst>
            <a:outerShdw blurRad="50800" dist="38100" dir="2700000" algn="tl" rotWithShape="0">
              <a:prstClr val="black">
                <a:alpha val="40000"/>
              </a:prstClr>
            </a:outerShdw>
          </a:effectLst>
        </p:spPr>
        <p:txBody>
          <a:bodyPr>
            <a:noAutofit/>
          </a:bodyPr>
          <a:lstStyle/>
          <a:p>
            <a:r>
              <a:rPr lang="en-US" sz="1600" dirty="0"/>
              <a:t>As a new employee, you are eligible to participate in valuable voluntary benefit plans in addition to your company paid (Core) benefits package (if applicable).  Voluntary benefits are conveniently deducted, pretax, from your bi-weekly paycheck.  </a:t>
            </a:r>
          </a:p>
        </p:txBody>
      </p:sp>
    </p:spTree>
    <p:extLst>
      <p:ext uri="{BB962C8B-B14F-4D97-AF65-F5344CB8AC3E}">
        <p14:creationId xmlns:p14="http://schemas.microsoft.com/office/powerpoint/2010/main" val="27650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Benefits Overview- CORE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52140264"/>
              </p:ext>
            </p:extLst>
          </p:nvPr>
        </p:nvGraphicFramePr>
        <p:xfrm>
          <a:off x="228600" y="1447800"/>
          <a:ext cx="8610600" cy="2006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811806">
                  <a:extLst>
                    <a:ext uri="{9D8B030D-6E8A-4147-A177-3AD203B41FA5}">
                      <a16:colId xmlns:a16="http://schemas.microsoft.com/office/drawing/2014/main" val="20000"/>
                    </a:ext>
                  </a:extLst>
                </a:gridCol>
                <a:gridCol w="1857188">
                  <a:extLst>
                    <a:ext uri="{9D8B030D-6E8A-4147-A177-3AD203B41FA5}">
                      <a16:colId xmlns:a16="http://schemas.microsoft.com/office/drawing/2014/main" val="20001"/>
                    </a:ext>
                  </a:extLst>
                </a:gridCol>
                <a:gridCol w="1941606">
                  <a:extLst>
                    <a:ext uri="{9D8B030D-6E8A-4147-A177-3AD203B41FA5}">
                      <a16:colId xmlns:a16="http://schemas.microsoft.com/office/drawing/2014/main" val="20002"/>
                    </a:ext>
                  </a:extLst>
                </a:gridCol>
              </a:tblGrid>
              <a:tr h="370840">
                <a:tc gridSpan="3">
                  <a:txBody>
                    <a:bodyPr/>
                    <a:lstStyle/>
                    <a:p>
                      <a:r>
                        <a:rPr lang="en-US" sz="1400" b="1" dirty="0">
                          <a:solidFill>
                            <a:schemeClr val="tx1"/>
                          </a:solidFill>
                        </a:rPr>
                        <a:t>Core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1400" b="1" dirty="0"/>
                        <a:t>Benefit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Provider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t>Eligibility 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285750" lvl="0" indent="-285750">
                        <a:buFont typeface="Arial" pitchFamily="34" charset="0"/>
                        <a:buChar char="•"/>
                      </a:pPr>
                      <a:r>
                        <a:rPr kumimoji="0" lang="en-US" sz="1200" u="sng" kern="1200" dirty="0">
                          <a:solidFill>
                            <a:schemeClr val="dk1"/>
                          </a:solidFill>
                          <a:effectLst/>
                          <a:latin typeface="+mn-lt"/>
                          <a:ea typeface="+mn-ea"/>
                          <a:cs typeface="+mn-cs"/>
                        </a:rPr>
                        <a:t>Group Term Life Insurance and AD&amp;D</a:t>
                      </a:r>
                      <a:endParaRPr lang="en-US" sz="1200" dirty="0">
                        <a:effectLst/>
                      </a:endParaRPr>
                    </a:p>
                    <a:p>
                      <a:pPr marL="285750" indent="0">
                        <a:buFont typeface="Arial" pitchFamily="34" charset="0"/>
                        <a:buNone/>
                      </a:pPr>
                      <a:r>
                        <a:rPr kumimoji="0" lang="en-US" sz="1200" kern="1200" dirty="0">
                          <a:solidFill>
                            <a:schemeClr val="dk1"/>
                          </a:solidFill>
                          <a:effectLst/>
                          <a:latin typeface="+mn-lt"/>
                          <a:ea typeface="+mn-ea"/>
                          <a:cs typeface="+mn-cs"/>
                        </a:rPr>
                        <a:t>Group Term Life and AD&amp;D coverage is a company paid benefit.  Coverage amounts at 1-times salary with a maximum of $50,000.</a:t>
                      </a:r>
                      <a:endParaRPr lang="en-US" sz="1200" dirty="0">
                        <a:effectLst/>
                      </a:endParaRPr>
                    </a:p>
                    <a:p>
                      <a:pPr marL="285750" lvl="0" indent="-285750">
                        <a:spcBef>
                          <a:spcPts val="600"/>
                        </a:spcBef>
                        <a:buFont typeface="Arial" pitchFamily="34" charset="0"/>
                        <a:buChar char="•"/>
                      </a:pPr>
                      <a:r>
                        <a:rPr kumimoji="0" lang="en-US" sz="1200" u="sng" kern="1200" dirty="0">
                          <a:solidFill>
                            <a:schemeClr val="dk1"/>
                          </a:solidFill>
                          <a:effectLst/>
                          <a:latin typeface="+mn-lt"/>
                          <a:ea typeface="+mn-ea"/>
                          <a:cs typeface="+mn-cs"/>
                        </a:rPr>
                        <a:t>Long Term Disability (LTD)</a:t>
                      </a:r>
                      <a:endParaRPr lang="en-US" sz="1200" dirty="0">
                        <a:effectLst/>
                      </a:endParaRPr>
                    </a:p>
                    <a:p>
                      <a:pPr marL="285750" indent="0">
                        <a:buFont typeface="Arial" pitchFamily="34" charset="0"/>
                        <a:buNone/>
                      </a:pPr>
                      <a:r>
                        <a:rPr kumimoji="0" lang="en-US" sz="1200" kern="1200" dirty="0">
                          <a:solidFill>
                            <a:schemeClr val="dk1"/>
                          </a:solidFill>
                          <a:effectLst/>
                          <a:latin typeface="+mn-lt"/>
                          <a:ea typeface="+mn-ea"/>
                          <a:cs typeface="+mn-cs"/>
                        </a:rPr>
                        <a:t>LTD insurance will pay you 60% of your monthly salary to a maximum of $5,000 if you have been disabled for 180 days.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200" u="none" kern="1200" dirty="0">
                          <a:solidFill>
                            <a:schemeClr val="dk1"/>
                          </a:solidFill>
                          <a:effectLst/>
                          <a:latin typeface="+mn-lt"/>
                          <a:ea typeface="+mn-ea"/>
                          <a:cs typeface="+mn-cs"/>
                        </a:rPr>
                        <a:t>Hartford</a:t>
                      </a:r>
                      <a:endParaRPr lang="en-US" sz="120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200" kern="1200" dirty="0">
                          <a:solidFill>
                            <a:schemeClr val="dk1"/>
                          </a:solidFill>
                          <a:effectLst/>
                          <a:latin typeface="+mn-lt"/>
                          <a:ea typeface="+mn-ea"/>
                          <a:cs typeface="+mn-cs"/>
                        </a:rPr>
                        <a:t>First of the month following 60 days of employment.</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389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Voluntary Benefit Information</a:t>
            </a:r>
          </a:p>
        </p:txBody>
      </p:sp>
      <p:sp>
        <p:nvSpPr>
          <p:cNvPr id="3" name="Content Placeholder 2"/>
          <p:cNvSpPr>
            <a:spLocks noGrp="1"/>
          </p:cNvSpPr>
          <p:nvPr>
            <p:ph idx="1"/>
          </p:nvPr>
        </p:nvSpPr>
        <p:spPr/>
        <p:txBody>
          <a:bodyPr>
            <a:normAutofit fontScale="92500" lnSpcReduction="10000"/>
          </a:bodyPr>
          <a:lstStyle/>
          <a:p>
            <a:pPr marL="457200" indent="-457200">
              <a:buClr>
                <a:srgbClr val="A09956"/>
              </a:buClr>
              <a:buFont typeface="Arial" pitchFamily="34" charset="0"/>
              <a:buChar char="•"/>
            </a:pPr>
            <a:r>
              <a:rPr lang="en-US" dirty="0"/>
              <a:t>Enrollment options are available for employees and eligible dependents</a:t>
            </a:r>
          </a:p>
          <a:p>
            <a:pPr marL="457200" indent="-457200">
              <a:buClr>
                <a:srgbClr val="A09956"/>
              </a:buClr>
              <a:buFont typeface="Arial" pitchFamily="34" charset="0"/>
              <a:buChar char="•"/>
            </a:pPr>
            <a:r>
              <a:rPr lang="en-US" dirty="0"/>
              <a:t>Benefits are available on the 1</a:t>
            </a:r>
            <a:r>
              <a:rPr lang="en-US" baseline="30000" dirty="0"/>
              <a:t>st</a:t>
            </a:r>
            <a:r>
              <a:rPr lang="en-US" dirty="0"/>
              <a:t> of the month following 60 days of employment</a:t>
            </a:r>
          </a:p>
          <a:p>
            <a:pPr marL="457200" indent="-457200">
              <a:buClr>
                <a:srgbClr val="A09956"/>
              </a:buClr>
              <a:buFont typeface="Arial" pitchFamily="34" charset="0"/>
              <a:buChar char="•"/>
            </a:pPr>
            <a:r>
              <a:rPr lang="en-US" dirty="0"/>
              <a:t>Medical, Dental, Vision, Flexible Spending, Dependent Care Account and the 401K are pre-taxed and automatically deducted from your bi-weekly pay check</a:t>
            </a:r>
          </a:p>
          <a:p>
            <a:pPr marL="457200" indent="-457200">
              <a:buClr>
                <a:srgbClr val="A09956"/>
              </a:buClr>
              <a:buFont typeface="Arial" pitchFamily="34" charset="0"/>
              <a:buChar char="•"/>
            </a:pPr>
            <a:r>
              <a:rPr lang="en-US" dirty="0"/>
              <a:t>Enrollments are completed on-line through the ESS</a:t>
            </a:r>
          </a:p>
          <a:p>
            <a:pPr marL="457200" indent="-457200">
              <a:buClr>
                <a:srgbClr val="A09956"/>
              </a:buClr>
              <a:buFont typeface="Arial" pitchFamily="34" charset="0"/>
              <a:buChar char="•"/>
            </a:pPr>
            <a:r>
              <a:rPr lang="en-US" b="1" u="sng" dirty="0"/>
              <a:t>Enrollment deadline</a:t>
            </a:r>
            <a:r>
              <a:rPr lang="en-US" dirty="0"/>
              <a:t>: 30 days from hire.  If you do not enroll in benefits during your first 30 days from your date of hire, </a:t>
            </a:r>
            <a:r>
              <a:rPr lang="en-US" b="1" i="1" u="sng" dirty="0"/>
              <a:t>you will have to wait until June 2021 to enroll!</a:t>
            </a:r>
          </a:p>
        </p:txBody>
      </p:sp>
    </p:spTree>
    <p:extLst>
      <p:ext uri="{BB962C8B-B14F-4D97-AF65-F5344CB8AC3E}">
        <p14:creationId xmlns:p14="http://schemas.microsoft.com/office/powerpoint/2010/main" val="218740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t>Benefits Overview- Voluntary Benefits</a:t>
            </a:r>
          </a:p>
        </p:txBody>
      </p:sp>
      <p:graphicFrame>
        <p:nvGraphicFramePr>
          <p:cNvPr id="6" name="Content Placeholder 5">
            <a:extLst>
              <a:ext uri="{FF2B5EF4-FFF2-40B4-BE49-F238E27FC236}">
                <a16:creationId xmlns:a16="http://schemas.microsoft.com/office/drawing/2014/main" id="{613ECDD5-7A6B-4AB0-8E9C-C0A07AA80E8F}"/>
              </a:ext>
            </a:extLst>
          </p:cNvPr>
          <p:cNvGraphicFramePr>
            <a:graphicFrameLocks noGrp="1"/>
          </p:cNvGraphicFramePr>
          <p:nvPr>
            <p:ph idx="1"/>
            <p:extLst>
              <p:ext uri="{D42A27DB-BD31-4B8C-83A1-F6EECF244321}">
                <p14:modId xmlns:p14="http://schemas.microsoft.com/office/powerpoint/2010/main" val="1708720911"/>
              </p:ext>
            </p:extLst>
          </p:nvPr>
        </p:nvGraphicFramePr>
        <p:xfrm>
          <a:off x="762000" y="1295400"/>
          <a:ext cx="7176338" cy="4803330"/>
        </p:xfrm>
        <a:graphic>
          <a:graphicData uri="http://schemas.openxmlformats.org/drawingml/2006/table">
            <a:tbl>
              <a:tblPr firstRow="1" bandRow="1">
                <a:tableStyleId>{5C22544A-7EE6-4342-B048-85BDC9FD1C3A}</a:tableStyleId>
              </a:tblPr>
              <a:tblGrid>
                <a:gridCol w="5461638">
                  <a:extLst>
                    <a:ext uri="{9D8B030D-6E8A-4147-A177-3AD203B41FA5}">
                      <a16:colId xmlns:a16="http://schemas.microsoft.com/office/drawing/2014/main" val="1972240705"/>
                    </a:ext>
                  </a:extLst>
                </a:gridCol>
                <a:gridCol w="825596">
                  <a:extLst>
                    <a:ext uri="{9D8B030D-6E8A-4147-A177-3AD203B41FA5}">
                      <a16:colId xmlns:a16="http://schemas.microsoft.com/office/drawing/2014/main" val="864013785"/>
                    </a:ext>
                  </a:extLst>
                </a:gridCol>
                <a:gridCol w="889104">
                  <a:extLst>
                    <a:ext uri="{9D8B030D-6E8A-4147-A177-3AD203B41FA5}">
                      <a16:colId xmlns:a16="http://schemas.microsoft.com/office/drawing/2014/main" val="1488653592"/>
                    </a:ext>
                  </a:extLst>
                </a:gridCol>
              </a:tblGrid>
              <a:tr h="268690">
                <a:tc gridSpan="3">
                  <a:txBody>
                    <a:bodyPr/>
                    <a:lstStyle/>
                    <a:p>
                      <a:pPr marL="0" marR="0">
                        <a:lnSpc>
                          <a:spcPct val="115000"/>
                        </a:lnSpc>
                        <a:spcBef>
                          <a:spcPts val="0"/>
                        </a:spcBef>
                        <a:spcAft>
                          <a:spcPts val="0"/>
                        </a:spcAft>
                      </a:pPr>
                      <a:r>
                        <a:rPr lang="en-US" sz="1200" kern="1200">
                          <a:effectLst/>
                        </a:rPr>
                        <a:t>Voluntary Benefits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6209" marR="76209" marT="38104" marB="38104"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8611480"/>
                  </a:ext>
                </a:extLst>
              </a:tr>
              <a:tr h="268690">
                <a:tc>
                  <a:txBody>
                    <a:bodyPr/>
                    <a:lstStyle/>
                    <a:p>
                      <a:pPr marL="0" marR="0" algn="ctr">
                        <a:lnSpc>
                          <a:spcPct val="115000"/>
                        </a:lnSpc>
                        <a:spcBef>
                          <a:spcPts val="0"/>
                        </a:spcBef>
                        <a:spcAft>
                          <a:spcPts val="0"/>
                        </a:spcAft>
                      </a:pPr>
                      <a:r>
                        <a:rPr lang="en-US" sz="1200" kern="1200">
                          <a:effectLst/>
                        </a:rPr>
                        <a:t>Benefit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6209" marR="76209" marT="38104" marB="38104" anchor="ctr"/>
                </a:tc>
                <a:tc>
                  <a:txBody>
                    <a:bodyPr/>
                    <a:lstStyle/>
                    <a:p>
                      <a:pPr marL="0" marR="0" algn="ctr">
                        <a:lnSpc>
                          <a:spcPct val="115000"/>
                        </a:lnSpc>
                        <a:spcBef>
                          <a:spcPts val="0"/>
                        </a:spcBef>
                        <a:spcAft>
                          <a:spcPts val="0"/>
                        </a:spcAft>
                      </a:pPr>
                      <a:r>
                        <a:rPr lang="en-US" sz="1200" kern="1200">
                          <a:effectLst/>
                        </a:rPr>
                        <a:t>Provider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6209" marR="76209" marT="38104" marB="38104" anchor="ctr"/>
                </a:tc>
                <a:tc>
                  <a:txBody>
                    <a:bodyPr/>
                    <a:lstStyle/>
                    <a:p>
                      <a:pPr marL="0" marR="0" algn="ctr">
                        <a:lnSpc>
                          <a:spcPct val="115000"/>
                        </a:lnSpc>
                        <a:spcBef>
                          <a:spcPts val="0"/>
                        </a:spcBef>
                        <a:spcAft>
                          <a:spcPts val="0"/>
                        </a:spcAft>
                      </a:pPr>
                      <a:r>
                        <a:rPr lang="en-US" sz="1200" kern="1200">
                          <a:effectLst/>
                        </a:rPr>
                        <a:t>Eligibility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6209" marR="76209" marT="38104" marB="38104" anchor="ctr"/>
                </a:tc>
                <a:extLst>
                  <a:ext uri="{0D108BD9-81ED-4DB2-BD59-A6C34878D82A}">
                    <a16:rowId xmlns:a16="http://schemas.microsoft.com/office/drawing/2014/main" val="4142382508"/>
                  </a:ext>
                </a:extLst>
              </a:tr>
              <a:tr h="2418574">
                <a:tc>
                  <a:txBody>
                    <a:bodyPr/>
                    <a:lstStyle/>
                    <a:p>
                      <a:pPr marL="0" marR="0">
                        <a:lnSpc>
                          <a:spcPct val="115000"/>
                        </a:lnSpc>
                        <a:spcBef>
                          <a:spcPts val="0"/>
                        </a:spcBef>
                        <a:spcAft>
                          <a:spcPts val="0"/>
                        </a:spcAft>
                      </a:pPr>
                      <a:r>
                        <a:rPr lang="en-US" sz="1050" u="sng" kern="1200" dirty="0">
                          <a:effectLst/>
                        </a:rPr>
                        <a:t>Medical</a:t>
                      </a:r>
                      <a:endParaRPr lang="en-US" sz="1000" dirty="0">
                        <a:effectLst/>
                      </a:endParaRPr>
                    </a:p>
                    <a:p>
                      <a:pPr marL="283210" marR="0">
                        <a:lnSpc>
                          <a:spcPct val="115000"/>
                        </a:lnSpc>
                        <a:spcBef>
                          <a:spcPts val="0"/>
                        </a:spcBef>
                        <a:spcAft>
                          <a:spcPts val="0"/>
                        </a:spcAft>
                      </a:pPr>
                      <a:r>
                        <a:rPr lang="en-US" sz="1050" kern="1200" dirty="0">
                          <a:effectLst/>
                        </a:rPr>
                        <a:t>Liberty offers 3 health plan options - all plans are HMO plans.</a:t>
                      </a:r>
                      <a:endParaRPr lang="en-US" sz="1000" dirty="0">
                        <a:effectLst/>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n-US" sz="1050" u="sng" kern="1200" dirty="0">
                          <a:effectLst/>
                        </a:rPr>
                        <a:t>HSA Value</a:t>
                      </a:r>
                      <a:r>
                        <a:rPr lang="en-US" sz="1050" kern="1200" dirty="0">
                          <a:effectLst/>
                        </a:rPr>
                        <a:t>:  This plan features a $2,800/$5,600 deductible (in-network).  This is a deductible based plan, therefore the deductible must be reach before most services will be covered.  This plan also features an integrated Rx plan at $15/$30/20% to $200</a:t>
                      </a:r>
                      <a:endParaRPr lang="en-US" sz="1000" dirty="0">
                        <a:effectLst/>
                      </a:endParaRPr>
                    </a:p>
                    <a:p>
                      <a:pPr marL="1545590" marR="0">
                        <a:lnSpc>
                          <a:spcPct val="115000"/>
                        </a:lnSpc>
                        <a:spcBef>
                          <a:spcPts val="0"/>
                        </a:spcBef>
                        <a:spcAft>
                          <a:spcPts val="0"/>
                        </a:spcAft>
                      </a:pPr>
                      <a:r>
                        <a:rPr lang="en-US" sz="1050" dirty="0">
                          <a:effectLst/>
                        </a:rPr>
                        <a:t> </a:t>
                      </a:r>
                      <a:endParaRPr lang="en-US" sz="1000" dirty="0">
                        <a:effectLst/>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n-US" sz="1050" u="sng" kern="1200" dirty="0">
                          <a:effectLst/>
                        </a:rPr>
                        <a:t>HSA 100</a:t>
                      </a:r>
                      <a:r>
                        <a:rPr lang="en-US" sz="1050" kern="1200" dirty="0">
                          <a:effectLst/>
                        </a:rPr>
                        <a:t>:  This plan features a $2,800/$5,600 deductible (in-network).  This is a deductible based plan, therefore the deductible must be reach before most services will be covered.  This plan also features an integrated Rx plan.  Once the deductible has been reached 100% of coverage is provided, including Rx.</a:t>
                      </a:r>
                      <a:endParaRPr lang="en-US" sz="1000" dirty="0">
                        <a:effectLst/>
                      </a:endParaRPr>
                    </a:p>
                    <a:p>
                      <a:pPr marL="1545590" marR="0">
                        <a:lnSpc>
                          <a:spcPct val="115000"/>
                        </a:lnSpc>
                        <a:spcBef>
                          <a:spcPts val="0"/>
                        </a:spcBef>
                        <a:spcAft>
                          <a:spcPts val="0"/>
                        </a:spcAft>
                      </a:pPr>
                      <a:r>
                        <a:rPr lang="en-US" sz="1050" dirty="0">
                          <a:effectLst/>
                        </a:rPr>
                        <a:t> </a:t>
                      </a:r>
                      <a:endParaRPr lang="en-US" sz="1000" dirty="0">
                        <a:effectLst/>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n-US" sz="1050" u="sng" kern="1200" dirty="0">
                          <a:effectLst/>
                        </a:rPr>
                        <a:t>Premier</a:t>
                      </a:r>
                      <a:r>
                        <a:rPr lang="en-US" sz="1050" kern="1200" dirty="0">
                          <a:effectLst/>
                        </a:rPr>
                        <a:t>:  This plan which features a $2,000/$4,000 deductible for certain services (in-network) with $20/$20 copays and $10/$30/20% to $200 Rx.</a:t>
                      </a:r>
                      <a:endParaRPr lang="en-US" sz="1000" dirty="0">
                        <a:effectLst/>
                        <a:latin typeface="Calibri" panose="020F0502020204030204" pitchFamily="34" charset="0"/>
                        <a:cs typeface="Times New Roman" panose="02020603050405020304" pitchFamily="18" charset="0"/>
                      </a:endParaRPr>
                    </a:p>
                  </a:txBody>
                  <a:tcPr marL="76209" marR="76209" marT="38104" marB="38104" anchor="ctr"/>
                </a:tc>
                <a:tc>
                  <a:txBody>
                    <a:bodyPr/>
                    <a:lstStyle/>
                    <a:p>
                      <a:pPr marL="0" marR="0" algn="ctr">
                        <a:lnSpc>
                          <a:spcPct val="115000"/>
                        </a:lnSpc>
                        <a:spcBef>
                          <a:spcPts val="0"/>
                        </a:spcBef>
                        <a:spcAft>
                          <a:spcPts val="0"/>
                        </a:spcAft>
                      </a:pPr>
                      <a:r>
                        <a:rPr lang="en-US" sz="1000" kern="1200" dirty="0">
                          <a:effectLst/>
                        </a:rPr>
                        <a:t>Kaiser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6209" marR="76209" marT="38104" marB="38104" anchor="ctr"/>
                </a:tc>
                <a:tc rowSpan="3">
                  <a:txBody>
                    <a:bodyPr/>
                    <a:lstStyle/>
                    <a:p>
                      <a:pPr marL="0" marR="0" algn="ctr">
                        <a:lnSpc>
                          <a:spcPct val="115000"/>
                        </a:lnSpc>
                        <a:spcBef>
                          <a:spcPts val="0"/>
                        </a:spcBef>
                        <a:spcAft>
                          <a:spcPts val="0"/>
                        </a:spcAft>
                      </a:pPr>
                      <a:r>
                        <a:rPr lang="en-US" sz="1000" kern="1200">
                          <a:effectLst/>
                        </a:rPr>
                        <a:t>First of the month following 60 days of employment.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6209" marR="76209" marT="38104" marB="38104" anchor="ctr"/>
                </a:tc>
                <a:extLst>
                  <a:ext uri="{0D108BD9-81ED-4DB2-BD59-A6C34878D82A}">
                    <a16:rowId xmlns:a16="http://schemas.microsoft.com/office/drawing/2014/main" val="2940678600"/>
                  </a:ext>
                </a:extLst>
              </a:tr>
              <a:tr h="942344">
                <a:tc>
                  <a:txBody>
                    <a:bodyPr/>
                    <a:lstStyle/>
                    <a:p>
                      <a:pPr marL="0" marR="0">
                        <a:lnSpc>
                          <a:spcPct val="115000"/>
                        </a:lnSpc>
                        <a:spcBef>
                          <a:spcPts val="0"/>
                        </a:spcBef>
                        <a:spcAft>
                          <a:spcPts val="0"/>
                        </a:spcAft>
                      </a:pPr>
                      <a:r>
                        <a:rPr lang="en-US" sz="1050" u="sng" kern="1200">
                          <a:effectLst/>
                        </a:rPr>
                        <a:t>Dental</a:t>
                      </a:r>
                      <a:endParaRPr lang="en-US" sz="1000">
                        <a:effectLst/>
                      </a:endParaRPr>
                    </a:p>
                    <a:p>
                      <a:pPr marL="0" marR="0">
                        <a:lnSpc>
                          <a:spcPct val="115000"/>
                        </a:lnSpc>
                        <a:spcBef>
                          <a:spcPts val="0"/>
                        </a:spcBef>
                        <a:spcAft>
                          <a:spcPts val="0"/>
                        </a:spcAft>
                      </a:pPr>
                      <a:r>
                        <a:rPr lang="en-US" sz="1050" kern="1200">
                          <a:effectLst/>
                        </a:rPr>
                        <a:t>With this Preferred Dentist Program, you get coverage for cleanings, exams, X-rays and more.</a:t>
                      </a:r>
                      <a:r>
                        <a:rPr lang="en-US" sz="1050" u="sng" kern="1200">
                          <a:effectLst/>
                        </a:rPr>
                        <a:t> </a:t>
                      </a:r>
                      <a:endParaRPr lang="en-US" sz="1000">
                        <a:effectLst/>
                      </a:endParaRPr>
                    </a:p>
                    <a:p>
                      <a:pPr marL="0" marR="0">
                        <a:lnSpc>
                          <a:spcPct val="115000"/>
                        </a:lnSpc>
                        <a:spcBef>
                          <a:spcPts val="0"/>
                        </a:spcBef>
                        <a:spcAft>
                          <a:spcPts val="0"/>
                        </a:spcAft>
                      </a:pPr>
                      <a:r>
                        <a:rPr lang="en-US" sz="1050" u="sng" kern="1200">
                          <a:effectLst/>
                        </a:rPr>
                        <a:t>Vision</a:t>
                      </a:r>
                      <a:endParaRPr lang="en-US" sz="1000">
                        <a:effectLst/>
                      </a:endParaRPr>
                    </a:p>
                    <a:p>
                      <a:pPr marL="0" marR="0">
                        <a:lnSpc>
                          <a:spcPct val="115000"/>
                        </a:lnSpc>
                        <a:spcBef>
                          <a:spcPts val="0"/>
                        </a:spcBef>
                        <a:spcAft>
                          <a:spcPts val="0"/>
                        </a:spcAft>
                      </a:pPr>
                      <a:r>
                        <a:rPr lang="en-US" sz="1050" kern="1200">
                          <a:effectLst/>
                        </a:rPr>
                        <a:t>Vision services included routine eye exams, glasses, contact fittings, evaluations, lenses and more.</a:t>
                      </a:r>
                      <a:endParaRPr lang="en-US" sz="1000">
                        <a:effectLst/>
                      </a:endParaRPr>
                    </a:p>
                    <a:p>
                      <a:pPr marL="0" marR="0">
                        <a:lnSpc>
                          <a:spcPct val="115000"/>
                        </a:lnSpc>
                        <a:spcBef>
                          <a:spcPts val="0"/>
                        </a:spcBef>
                        <a:spcAft>
                          <a:spcPts val="0"/>
                        </a:spcAft>
                      </a:pPr>
                      <a:r>
                        <a:rPr lang="en-US" sz="105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6209" marR="76209" marT="38104" marB="38104" anchor="ctr"/>
                </a:tc>
                <a:tc>
                  <a:txBody>
                    <a:bodyPr/>
                    <a:lstStyle/>
                    <a:p>
                      <a:pPr marL="0" marR="0" algn="ctr">
                        <a:lnSpc>
                          <a:spcPct val="115000"/>
                        </a:lnSpc>
                        <a:spcBef>
                          <a:spcPts val="0"/>
                        </a:spcBef>
                        <a:spcAft>
                          <a:spcPts val="0"/>
                        </a:spcAft>
                      </a:pPr>
                      <a:r>
                        <a:rPr lang="en-US" sz="1000" kern="1200">
                          <a:effectLst/>
                        </a:rPr>
                        <a:t>United Healthcare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6209" marR="76209" marT="38104" marB="38104" anchor="ctr"/>
                </a:tc>
                <a:tc vMerge="1">
                  <a:txBody>
                    <a:bodyPr/>
                    <a:lstStyle/>
                    <a:p>
                      <a:endParaRPr lang="en-US"/>
                    </a:p>
                  </a:txBody>
                  <a:tcPr/>
                </a:tc>
                <a:extLst>
                  <a:ext uri="{0D108BD9-81ED-4DB2-BD59-A6C34878D82A}">
                    <a16:rowId xmlns:a16="http://schemas.microsoft.com/office/drawing/2014/main" val="2825627953"/>
                  </a:ext>
                </a:extLst>
              </a:tr>
              <a:tr h="627665">
                <a:tc>
                  <a:txBody>
                    <a:bodyPr/>
                    <a:lstStyle/>
                    <a:p>
                      <a:pPr marL="0" marR="0">
                        <a:lnSpc>
                          <a:spcPct val="115000"/>
                        </a:lnSpc>
                        <a:spcBef>
                          <a:spcPts val="600"/>
                        </a:spcBef>
                        <a:spcAft>
                          <a:spcPts val="0"/>
                        </a:spcAft>
                      </a:pPr>
                      <a:r>
                        <a:rPr lang="en-US" sz="1050" u="sng" kern="1200" dirty="0">
                          <a:effectLst/>
                        </a:rPr>
                        <a:t>Voluntary Critical Illness Insurance</a:t>
                      </a:r>
                      <a:endParaRPr lang="en-US" sz="1000" dirty="0">
                        <a:effectLst/>
                      </a:endParaRPr>
                    </a:p>
                    <a:p>
                      <a:pPr marL="283210" marR="0">
                        <a:lnSpc>
                          <a:spcPct val="115000"/>
                        </a:lnSpc>
                        <a:spcBef>
                          <a:spcPts val="0"/>
                        </a:spcBef>
                        <a:spcAft>
                          <a:spcPts val="0"/>
                        </a:spcAft>
                      </a:pPr>
                      <a:r>
                        <a:rPr lang="en-US" sz="1050" kern="1200" dirty="0">
                          <a:effectLst/>
                        </a:rPr>
                        <a:t>This insurance will pay an employee a lump sum payment when they have been diagnosed with certain serious illnesses.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9" marR="76209" marT="38104" marB="38104" anchor="ctr"/>
                </a:tc>
                <a:tc>
                  <a:txBody>
                    <a:bodyPr/>
                    <a:lstStyle/>
                    <a:p>
                      <a:pPr marL="0" marR="0" algn="ctr">
                        <a:lnSpc>
                          <a:spcPct val="115000"/>
                        </a:lnSpc>
                        <a:spcBef>
                          <a:spcPts val="0"/>
                        </a:spcBef>
                        <a:spcAft>
                          <a:spcPts val="0"/>
                        </a:spcAft>
                      </a:pPr>
                      <a:r>
                        <a:rPr lang="en-US" sz="1000" kern="1200" dirty="0">
                          <a:effectLst/>
                        </a:rPr>
                        <a:t>MetLife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6209" marR="76209" marT="38104" marB="38104" anchor="ctr"/>
                </a:tc>
                <a:tc vMerge="1">
                  <a:txBody>
                    <a:bodyPr/>
                    <a:lstStyle/>
                    <a:p>
                      <a:endParaRPr lang="en-US"/>
                    </a:p>
                  </a:txBody>
                  <a:tcPr/>
                </a:tc>
                <a:extLst>
                  <a:ext uri="{0D108BD9-81ED-4DB2-BD59-A6C34878D82A}">
                    <a16:rowId xmlns:a16="http://schemas.microsoft.com/office/drawing/2014/main" val="588101226"/>
                  </a:ext>
                </a:extLst>
              </a:tr>
            </a:tbl>
          </a:graphicData>
        </a:graphic>
      </p:graphicFrame>
      <p:sp>
        <p:nvSpPr>
          <p:cNvPr id="7" name="Rectangle 1">
            <a:extLst>
              <a:ext uri="{FF2B5EF4-FFF2-40B4-BE49-F238E27FC236}">
                <a16:creationId xmlns:a16="http://schemas.microsoft.com/office/drawing/2014/main" id="{E26BDA7A-4604-43B1-A499-299D9BDFC4AB}"/>
              </a:ext>
            </a:extLst>
          </p:cNvPr>
          <p:cNvSpPr>
            <a:spLocks noChangeArrowheads="1"/>
          </p:cNvSpPr>
          <p:nvPr/>
        </p:nvSpPr>
        <p:spPr bwMode="auto">
          <a:xfrm>
            <a:off x="-221831" y="-29928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9023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t>Benefits Overview- Voluntary Benefits</a:t>
            </a:r>
          </a:p>
        </p:txBody>
      </p:sp>
      <p:sp>
        <p:nvSpPr>
          <p:cNvPr id="11" name="Rectangle 2">
            <a:extLst>
              <a:ext uri="{FF2B5EF4-FFF2-40B4-BE49-F238E27FC236}">
                <a16:creationId xmlns:a16="http://schemas.microsoft.com/office/drawing/2014/main" id="{C20629D1-50FE-429C-B986-7AA228B0F744}"/>
              </a:ext>
            </a:extLst>
          </p:cNvPr>
          <p:cNvSpPr>
            <a:spLocks noChangeArrowheads="1"/>
          </p:cNvSpPr>
          <p:nvPr/>
        </p:nvSpPr>
        <p:spPr bwMode="auto">
          <a:xfrm>
            <a:off x="-152400" y="-2859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Content Placeholder 4">
            <a:extLst>
              <a:ext uri="{FF2B5EF4-FFF2-40B4-BE49-F238E27FC236}">
                <a16:creationId xmlns:a16="http://schemas.microsoft.com/office/drawing/2014/main" id="{235B2706-C9AB-4384-88EF-7D314F753A3B}"/>
              </a:ext>
            </a:extLst>
          </p:cNvPr>
          <p:cNvGraphicFramePr>
            <a:graphicFrameLocks noGrp="1"/>
          </p:cNvGraphicFramePr>
          <p:nvPr>
            <p:ph idx="1"/>
            <p:extLst>
              <p:ext uri="{D42A27DB-BD31-4B8C-83A1-F6EECF244321}">
                <p14:modId xmlns:p14="http://schemas.microsoft.com/office/powerpoint/2010/main" val="2110755605"/>
              </p:ext>
            </p:extLst>
          </p:nvPr>
        </p:nvGraphicFramePr>
        <p:xfrm>
          <a:off x="304800" y="1600200"/>
          <a:ext cx="8458200" cy="3810001"/>
        </p:xfrm>
        <a:graphic>
          <a:graphicData uri="http://schemas.openxmlformats.org/drawingml/2006/table">
            <a:tbl>
              <a:tblPr firstRow="1" bandRow="1">
                <a:tableStyleId>{5C22544A-7EE6-4342-B048-85BDC9FD1C3A}</a:tableStyleId>
              </a:tblPr>
              <a:tblGrid>
                <a:gridCol w="6291439">
                  <a:extLst>
                    <a:ext uri="{9D8B030D-6E8A-4147-A177-3AD203B41FA5}">
                      <a16:colId xmlns:a16="http://schemas.microsoft.com/office/drawing/2014/main" val="1731059132"/>
                    </a:ext>
                  </a:extLst>
                </a:gridCol>
                <a:gridCol w="992011">
                  <a:extLst>
                    <a:ext uri="{9D8B030D-6E8A-4147-A177-3AD203B41FA5}">
                      <a16:colId xmlns:a16="http://schemas.microsoft.com/office/drawing/2014/main" val="631520300"/>
                    </a:ext>
                  </a:extLst>
                </a:gridCol>
                <a:gridCol w="1174750">
                  <a:extLst>
                    <a:ext uri="{9D8B030D-6E8A-4147-A177-3AD203B41FA5}">
                      <a16:colId xmlns:a16="http://schemas.microsoft.com/office/drawing/2014/main" val="3227226617"/>
                    </a:ext>
                  </a:extLst>
                </a:gridCol>
              </a:tblGrid>
              <a:tr h="403971">
                <a:tc gridSpan="3">
                  <a:txBody>
                    <a:bodyPr/>
                    <a:lstStyle/>
                    <a:p>
                      <a:pPr marL="0" marR="0">
                        <a:lnSpc>
                          <a:spcPct val="115000"/>
                        </a:lnSpc>
                        <a:spcBef>
                          <a:spcPts val="0"/>
                        </a:spcBef>
                        <a:spcAft>
                          <a:spcPts val="0"/>
                        </a:spcAft>
                      </a:pPr>
                      <a:r>
                        <a:rPr lang="en-US" sz="1300" kern="1200">
                          <a:effectLst/>
                        </a:rPr>
                        <a:t>Voluntary Benefits- Continued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6360" marR="86360" marT="43180" marB="4318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3017743"/>
                  </a:ext>
                </a:extLst>
              </a:tr>
              <a:tr h="403971">
                <a:tc>
                  <a:txBody>
                    <a:bodyPr/>
                    <a:lstStyle/>
                    <a:p>
                      <a:pPr marL="0" marR="0" algn="ctr">
                        <a:lnSpc>
                          <a:spcPct val="115000"/>
                        </a:lnSpc>
                        <a:spcBef>
                          <a:spcPts val="0"/>
                        </a:spcBef>
                        <a:spcAft>
                          <a:spcPts val="0"/>
                        </a:spcAft>
                      </a:pPr>
                      <a:r>
                        <a:rPr lang="en-US" sz="1300" kern="1200">
                          <a:effectLst/>
                        </a:rPr>
                        <a:t>Benefit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6360" marR="86360" marT="43180" marB="43180" anchor="ctr"/>
                </a:tc>
                <a:tc>
                  <a:txBody>
                    <a:bodyPr/>
                    <a:lstStyle/>
                    <a:p>
                      <a:pPr marL="0" marR="0" algn="ctr">
                        <a:lnSpc>
                          <a:spcPct val="115000"/>
                        </a:lnSpc>
                        <a:spcBef>
                          <a:spcPts val="0"/>
                        </a:spcBef>
                        <a:spcAft>
                          <a:spcPts val="0"/>
                        </a:spcAft>
                      </a:pPr>
                      <a:r>
                        <a:rPr lang="en-US" sz="1300" kern="1200">
                          <a:effectLst/>
                        </a:rPr>
                        <a:t>Provider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6360" marR="86360" marT="43180" marB="43180" anchor="ctr"/>
                </a:tc>
                <a:tc>
                  <a:txBody>
                    <a:bodyPr/>
                    <a:lstStyle/>
                    <a:p>
                      <a:pPr marL="0" marR="0" algn="ctr">
                        <a:lnSpc>
                          <a:spcPct val="115000"/>
                        </a:lnSpc>
                        <a:spcBef>
                          <a:spcPts val="0"/>
                        </a:spcBef>
                        <a:spcAft>
                          <a:spcPts val="0"/>
                        </a:spcAft>
                      </a:pPr>
                      <a:r>
                        <a:rPr lang="en-US" sz="1300" kern="1200">
                          <a:effectLst/>
                        </a:rPr>
                        <a:t>Eligibility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6360" marR="86360" marT="43180" marB="43180" anchor="ctr"/>
                </a:tc>
                <a:extLst>
                  <a:ext uri="{0D108BD9-81ED-4DB2-BD59-A6C34878D82A}">
                    <a16:rowId xmlns:a16="http://schemas.microsoft.com/office/drawing/2014/main" val="280744054"/>
                  </a:ext>
                </a:extLst>
              </a:tr>
              <a:tr h="1918466">
                <a:tc>
                  <a:txBody>
                    <a:bodyPr/>
                    <a:lstStyle/>
                    <a:p>
                      <a:pPr marL="0" marR="0">
                        <a:lnSpc>
                          <a:spcPct val="115000"/>
                        </a:lnSpc>
                        <a:spcBef>
                          <a:spcPts val="600"/>
                        </a:spcBef>
                        <a:spcAft>
                          <a:spcPts val="0"/>
                        </a:spcAft>
                      </a:pPr>
                      <a:r>
                        <a:rPr lang="en-US" sz="1100" u="sng" kern="1200">
                          <a:effectLst/>
                        </a:rPr>
                        <a:t>Supplement Life Insurance and Accidental Death and Dismemberment (AD&amp;D) </a:t>
                      </a:r>
                      <a:endParaRPr lang="en-US" sz="1100">
                        <a:effectLst/>
                      </a:endParaRPr>
                    </a:p>
                    <a:p>
                      <a:pPr marL="283210" marR="0">
                        <a:lnSpc>
                          <a:spcPct val="115000"/>
                        </a:lnSpc>
                        <a:spcBef>
                          <a:spcPts val="0"/>
                        </a:spcBef>
                        <a:spcAft>
                          <a:spcPts val="0"/>
                        </a:spcAft>
                      </a:pPr>
                      <a:r>
                        <a:rPr lang="en-US" sz="1100" kern="1200">
                          <a:effectLst/>
                        </a:rPr>
                        <a:t>Supplemental Life and AD&amp;D coverage provides a financial benefit in the event of death or dismemberment resulting from a covered accident.  A variety of coverage options is available. </a:t>
                      </a:r>
                      <a:endParaRPr lang="en-US" sz="1100">
                        <a:effectLst/>
                      </a:endParaRPr>
                    </a:p>
                    <a:p>
                      <a:pPr marL="0" marR="0">
                        <a:lnSpc>
                          <a:spcPct val="115000"/>
                        </a:lnSpc>
                        <a:spcBef>
                          <a:spcPts val="600"/>
                        </a:spcBef>
                        <a:spcAft>
                          <a:spcPts val="0"/>
                        </a:spcAft>
                      </a:pPr>
                      <a:r>
                        <a:rPr lang="en-US" sz="1100" u="sng" kern="1200">
                          <a:effectLst/>
                        </a:rPr>
                        <a:t>Voluntary Short Term Disability (STD)</a:t>
                      </a:r>
                      <a:endParaRPr lang="en-US" sz="1100">
                        <a:effectLst/>
                      </a:endParaRPr>
                    </a:p>
                    <a:p>
                      <a:pPr marL="283210" marR="0">
                        <a:lnSpc>
                          <a:spcPct val="115000"/>
                        </a:lnSpc>
                        <a:spcBef>
                          <a:spcPts val="0"/>
                        </a:spcBef>
                        <a:spcAft>
                          <a:spcPts val="0"/>
                        </a:spcAft>
                      </a:pPr>
                      <a:r>
                        <a:rPr lang="en-US" sz="1100" kern="1200">
                          <a:effectLst/>
                        </a:rPr>
                        <a:t>Voluntary STD provides you with financial security in the event an accident or illness happens and affects your ability to earn money.  Hartford offers a coverage amount of 60% of your weekly salary to a maximum of $1,200 per week.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6360" marR="86360" marT="43180" marB="43180" anchor="ctr"/>
                </a:tc>
                <a:tc>
                  <a:txBody>
                    <a:bodyPr/>
                    <a:lstStyle/>
                    <a:p>
                      <a:pPr marL="0" marR="0" algn="ctr">
                        <a:lnSpc>
                          <a:spcPct val="115000"/>
                        </a:lnSpc>
                        <a:spcBef>
                          <a:spcPts val="0"/>
                        </a:spcBef>
                        <a:spcAft>
                          <a:spcPts val="0"/>
                        </a:spcAft>
                      </a:pPr>
                      <a:r>
                        <a:rPr lang="en-US" sz="1100" kern="1200">
                          <a:effectLst/>
                        </a:rPr>
                        <a:t>Hartford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6360" marR="86360" marT="43180" marB="43180" anchor="ctr"/>
                </a:tc>
                <a:tc rowSpan="2">
                  <a:txBody>
                    <a:bodyPr/>
                    <a:lstStyle/>
                    <a:p>
                      <a:pPr marL="0" marR="0" algn="ctr">
                        <a:lnSpc>
                          <a:spcPct val="115000"/>
                        </a:lnSpc>
                        <a:spcBef>
                          <a:spcPts val="0"/>
                        </a:spcBef>
                        <a:spcAft>
                          <a:spcPts val="0"/>
                        </a:spcAft>
                      </a:pPr>
                      <a:r>
                        <a:rPr lang="en-US" sz="1100" kern="1200">
                          <a:effectLst/>
                        </a:rPr>
                        <a:t>First of the month following 60 days of employment.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6360" marR="86360" marT="43180" marB="43180" anchor="ctr"/>
                </a:tc>
                <a:extLst>
                  <a:ext uri="{0D108BD9-81ED-4DB2-BD59-A6C34878D82A}">
                    <a16:rowId xmlns:a16="http://schemas.microsoft.com/office/drawing/2014/main" val="1108636928"/>
                  </a:ext>
                </a:extLst>
              </a:tr>
              <a:tr h="1083593">
                <a:tc>
                  <a:txBody>
                    <a:bodyPr/>
                    <a:lstStyle/>
                    <a:p>
                      <a:pPr marL="0" marR="0">
                        <a:lnSpc>
                          <a:spcPct val="115000"/>
                        </a:lnSpc>
                        <a:spcBef>
                          <a:spcPts val="0"/>
                        </a:spcBef>
                        <a:spcAft>
                          <a:spcPts val="0"/>
                        </a:spcAft>
                      </a:pPr>
                      <a:r>
                        <a:rPr lang="en-US" sz="1100" u="sng" kern="1200">
                          <a:effectLst/>
                        </a:rPr>
                        <a:t>Flexible Spending Account</a:t>
                      </a:r>
                      <a:endParaRPr lang="en-US" sz="1100">
                        <a:effectLst/>
                      </a:endParaRPr>
                    </a:p>
                    <a:p>
                      <a:pPr marL="283210" marR="0">
                        <a:lnSpc>
                          <a:spcPct val="115000"/>
                        </a:lnSpc>
                        <a:spcBef>
                          <a:spcPts val="0"/>
                        </a:spcBef>
                        <a:spcAft>
                          <a:spcPts val="0"/>
                        </a:spcAft>
                      </a:pPr>
                      <a:r>
                        <a:rPr lang="en-US" sz="1100" kern="1200">
                          <a:effectLst/>
                        </a:rPr>
                        <a:t>A Health Flexible Spending Account (or Medical Reimbursement Plan) allows employees to pay for certain expenses with pre-tax dollars, potentially saving the employee Federal income, State income and Social Security taxes on qualifying expenses.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6360" marR="86360" marT="43180" marB="43180"/>
                </a:tc>
                <a:tc>
                  <a:txBody>
                    <a:bodyPr/>
                    <a:lstStyle/>
                    <a:p>
                      <a:pPr marL="0" marR="0" algn="ctr">
                        <a:lnSpc>
                          <a:spcPct val="115000"/>
                        </a:lnSpc>
                        <a:spcBef>
                          <a:spcPts val="0"/>
                        </a:spcBef>
                        <a:spcAft>
                          <a:spcPts val="0"/>
                        </a:spcAft>
                      </a:pPr>
                      <a:r>
                        <a:rPr lang="en-US" sz="1100" kern="1200" dirty="0">
                          <a:effectLst/>
                        </a:rPr>
                        <a:t>CBIZ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6360" marR="86360" marT="43180" marB="43180" anchor="ctr"/>
                </a:tc>
                <a:tc vMerge="1">
                  <a:txBody>
                    <a:bodyPr/>
                    <a:lstStyle/>
                    <a:p>
                      <a:endParaRPr lang="en-US"/>
                    </a:p>
                  </a:txBody>
                  <a:tcPr/>
                </a:tc>
                <a:extLst>
                  <a:ext uri="{0D108BD9-81ED-4DB2-BD59-A6C34878D82A}">
                    <a16:rowId xmlns:a16="http://schemas.microsoft.com/office/drawing/2014/main" val="2256371439"/>
                  </a:ext>
                </a:extLst>
              </a:tr>
            </a:tbl>
          </a:graphicData>
        </a:graphic>
      </p:graphicFrame>
      <p:sp>
        <p:nvSpPr>
          <p:cNvPr id="6" name="Rectangle 1">
            <a:extLst>
              <a:ext uri="{FF2B5EF4-FFF2-40B4-BE49-F238E27FC236}">
                <a16:creationId xmlns:a16="http://schemas.microsoft.com/office/drawing/2014/main" id="{AEC231A8-2B1A-4863-99D8-A8690BA04C0A}"/>
              </a:ext>
            </a:extLst>
          </p:cNvPr>
          <p:cNvSpPr>
            <a:spLocks noChangeArrowheads="1"/>
          </p:cNvSpPr>
          <p:nvPr/>
        </p:nvSpPr>
        <p:spPr bwMode="auto">
          <a:xfrm>
            <a:off x="-152400" y="-735806"/>
            <a:ext cx="9398000" cy="57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8093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a:t>Deductible Schedule Overview</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20103137"/>
              </p:ext>
            </p:extLst>
          </p:nvPr>
        </p:nvGraphicFramePr>
        <p:xfrm>
          <a:off x="1184910" y="1905000"/>
          <a:ext cx="7044690" cy="3200400"/>
        </p:xfrm>
        <a:graphic>
          <a:graphicData uri="http://schemas.openxmlformats.org/drawingml/2006/table">
            <a:tbl>
              <a:tblPr firstRow="1" firstCol="1" bandRow="1">
                <a:tableStyleId>{5C22544A-7EE6-4342-B048-85BDC9FD1C3A}</a:tableStyleId>
              </a:tblPr>
              <a:tblGrid>
                <a:gridCol w="3522345">
                  <a:extLst>
                    <a:ext uri="{9D8B030D-6E8A-4147-A177-3AD203B41FA5}">
                      <a16:colId xmlns:a16="http://schemas.microsoft.com/office/drawing/2014/main" val="20000"/>
                    </a:ext>
                  </a:extLst>
                </a:gridCol>
                <a:gridCol w="3522345">
                  <a:extLst>
                    <a:ext uri="{9D8B030D-6E8A-4147-A177-3AD203B41FA5}">
                      <a16:colId xmlns:a16="http://schemas.microsoft.com/office/drawing/2014/main" val="20001"/>
                    </a:ext>
                  </a:extLst>
                </a:gridCol>
              </a:tblGrid>
              <a:tr h="533400">
                <a:tc>
                  <a:txBody>
                    <a:bodyPr/>
                    <a:lstStyle/>
                    <a:p>
                      <a:pPr marL="0" marR="0" algn="ctr">
                        <a:lnSpc>
                          <a:spcPct val="115000"/>
                        </a:lnSpc>
                        <a:spcBef>
                          <a:spcPts val="0"/>
                        </a:spcBef>
                        <a:spcAft>
                          <a:spcPts val="0"/>
                        </a:spcAft>
                      </a:pPr>
                      <a:r>
                        <a:rPr lang="en-US" sz="1400">
                          <a:effectLst/>
                        </a:rPr>
                        <a:t>COVERAGE</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DEDUCTIBLE SCHEDULE</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33400">
                <a:tc>
                  <a:txBody>
                    <a:bodyPr/>
                    <a:lstStyle/>
                    <a:p>
                      <a:pPr marL="0" marR="0" algn="ctr">
                        <a:lnSpc>
                          <a:spcPct val="115000"/>
                        </a:lnSpc>
                        <a:spcBef>
                          <a:spcPts val="0"/>
                        </a:spcBef>
                        <a:spcAft>
                          <a:spcPts val="0"/>
                        </a:spcAft>
                      </a:pPr>
                      <a:r>
                        <a:rPr lang="en-US" sz="1400">
                          <a:effectLst/>
                        </a:rPr>
                        <a:t>HSA Value Plan</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latin typeface="Calibri"/>
                          <a:ea typeface="Calibri"/>
                          <a:cs typeface="Times New Roman"/>
                        </a:rPr>
                        <a:t>January - December</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33400">
                <a:tc>
                  <a:txBody>
                    <a:bodyPr/>
                    <a:lstStyle/>
                    <a:p>
                      <a:pPr marL="0" marR="0" algn="ctr">
                        <a:lnSpc>
                          <a:spcPct val="115000"/>
                        </a:lnSpc>
                        <a:spcBef>
                          <a:spcPts val="0"/>
                        </a:spcBef>
                        <a:spcAft>
                          <a:spcPts val="0"/>
                        </a:spcAft>
                      </a:pPr>
                      <a:r>
                        <a:rPr lang="en-US" sz="1400" dirty="0">
                          <a:effectLst/>
                        </a:rPr>
                        <a:t>HSA 09 Plan</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latin typeface="+mn-lt"/>
                          <a:ea typeface="Calibri"/>
                          <a:cs typeface="Times New Roman"/>
                        </a:rPr>
                        <a:t>January - December</a:t>
                      </a:r>
                      <a:endParaRPr lang="en-US" sz="1100" dirty="0">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r h="533400">
                <a:tc>
                  <a:txBody>
                    <a:bodyPr/>
                    <a:lstStyle/>
                    <a:p>
                      <a:pPr marL="0" marR="0" algn="ctr">
                        <a:lnSpc>
                          <a:spcPct val="115000"/>
                        </a:lnSpc>
                        <a:spcBef>
                          <a:spcPts val="0"/>
                        </a:spcBef>
                        <a:spcAft>
                          <a:spcPts val="0"/>
                        </a:spcAft>
                      </a:pPr>
                      <a:r>
                        <a:rPr lang="en-US" sz="1400">
                          <a:effectLst/>
                        </a:rPr>
                        <a:t>Premier Plan</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latin typeface="+mn-lt"/>
                          <a:ea typeface="Calibri"/>
                          <a:cs typeface="Times New Roman"/>
                        </a:rPr>
                        <a:t>January - December</a:t>
                      </a:r>
                      <a:endParaRPr lang="en-US" sz="1100" dirty="0">
                        <a:effectLst/>
                        <a:latin typeface="+mn-lt"/>
                        <a:ea typeface="Calibri"/>
                        <a:cs typeface="Times New Roman"/>
                      </a:endParaRPr>
                    </a:p>
                  </a:txBody>
                  <a:tcPr marL="68580" marR="68580" marT="0" marB="0"/>
                </a:tc>
                <a:extLst>
                  <a:ext uri="{0D108BD9-81ED-4DB2-BD59-A6C34878D82A}">
                    <a16:rowId xmlns:a16="http://schemas.microsoft.com/office/drawing/2014/main" val="10003"/>
                  </a:ext>
                </a:extLst>
              </a:tr>
              <a:tr h="533400">
                <a:tc>
                  <a:txBody>
                    <a:bodyPr/>
                    <a:lstStyle/>
                    <a:p>
                      <a:pPr marL="0" marR="0" algn="ctr">
                        <a:lnSpc>
                          <a:spcPct val="115000"/>
                        </a:lnSpc>
                        <a:spcBef>
                          <a:spcPts val="0"/>
                        </a:spcBef>
                        <a:spcAft>
                          <a:spcPts val="0"/>
                        </a:spcAft>
                      </a:pPr>
                      <a:r>
                        <a:rPr lang="en-US" sz="1400">
                          <a:effectLst/>
                        </a:rPr>
                        <a:t>Dental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January – December</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33400">
                <a:tc>
                  <a:txBody>
                    <a:bodyPr/>
                    <a:lstStyle/>
                    <a:p>
                      <a:pPr marL="0" marR="0" algn="ctr">
                        <a:lnSpc>
                          <a:spcPct val="115000"/>
                        </a:lnSpc>
                        <a:spcBef>
                          <a:spcPts val="0"/>
                        </a:spcBef>
                        <a:spcAft>
                          <a:spcPts val="0"/>
                        </a:spcAft>
                      </a:pPr>
                      <a:r>
                        <a:rPr lang="en-US" sz="1400">
                          <a:effectLst/>
                        </a:rPr>
                        <a:t>Vision</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Rolling 12 Months</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311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Benefits Eligibility</a:t>
            </a:r>
          </a:p>
        </p:txBody>
      </p:sp>
      <p:sp>
        <p:nvSpPr>
          <p:cNvPr id="3" name="Content Placeholder 2"/>
          <p:cNvSpPr>
            <a:spLocks noGrp="1"/>
          </p:cNvSpPr>
          <p:nvPr>
            <p:ph idx="1"/>
          </p:nvPr>
        </p:nvSpPr>
        <p:spPr/>
        <p:txBody>
          <a:bodyPr>
            <a:normAutofit/>
          </a:bodyPr>
          <a:lstStyle/>
          <a:p>
            <a:r>
              <a:rPr lang="en-US" sz="2400" dirty="0"/>
              <a:t>In order to cover dependents on your benefits, they must meet the eligibility criteria as outlined below:</a:t>
            </a:r>
          </a:p>
          <a:p>
            <a:pPr lvl="1"/>
            <a:r>
              <a:rPr lang="en-US" sz="2000" dirty="0"/>
              <a:t>Your legal spouse</a:t>
            </a:r>
          </a:p>
          <a:p>
            <a:pPr lvl="1"/>
            <a:r>
              <a:rPr lang="en-US" sz="2000" dirty="0"/>
              <a:t>Domestic Partner Spouse</a:t>
            </a:r>
          </a:p>
          <a:p>
            <a:pPr lvl="1"/>
            <a:r>
              <a:rPr lang="en-US" sz="2000" dirty="0"/>
              <a:t>Your natural, legally adopted or step child</a:t>
            </a:r>
          </a:p>
          <a:p>
            <a:pPr lvl="1"/>
            <a:r>
              <a:rPr lang="en-US" sz="2000" dirty="0"/>
              <a:t>Domestic Partner Child</a:t>
            </a:r>
          </a:p>
          <a:p>
            <a:pPr lvl="1"/>
            <a:r>
              <a:rPr lang="en-US" sz="2000" dirty="0"/>
              <a:t>A child for whom the court has issued a QMCSO (Qualified Medical Child Support Order)</a:t>
            </a:r>
          </a:p>
          <a:p>
            <a:pPr lvl="1"/>
            <a:r>
              <a:rPr lang="en-US" sz="2000" dirty="0"/>
              <a:t>A child for whom you are their legal guardian</a:t>
            </a:r>
          </a:p>
          <a:p>
            <a:pPr lvl="1"/>
            <a:r>
              <a:rPr lang="en-US" sz="2000" dirty="0"/>
              <a:t>Children must be under the age of 26 </a:t>
            </a:r>
          </a:p>
        </p:txBody>
      </p:sp>
    </p:spTree>
    <p:extLst>
      <p:ext uri="{BB962C8B-B14F-4D97-AF65-F5344CB8AC3E}">
        <p14:creationId xmlns:p14="http://schemas.microsoft.com/office/powerpoint/2010/main" val="156320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33" t="12216" r="89476" b="24456"/>
          <a:stretch/>
        </p:blipFill>
        <p:spPr bwMode="auto">
          <a:xfrm>
            <a:off x="906304" y="2819400"/>
            <a:ext cx="846296" cy="33528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ESS- Benefit Enrollment</a:t>
            </a:r>
          </a:p>
        </p:txBody>
      </p:sp>
      <p:sp>
        <p:nvSpPr>
          <p:cNvPr id="4" name="Content Placeholder 3"/>
          <p:cNvSpPr>
            <a:spLocks noGrp="1"/>
          </p:cNvSpPr>
          <p:nvPr>
            <p:ph idx="1"/>
          </p:nvPr>
        </p:nvSpPr>
        <p:spPr>
          <a:xfrm>
            <a:off x="685800" y="1264709"/>
            <a:ext cx="7772400" cy="1478489"/>
          </a:xfrm>
        </p:spPr>
        <p:txBody>
          <a:bodyPr>
            <a:normAutofit fontScale="92500" lnSpcReduction="10000"/>
          </a:bodyPr>
          <a:lstStyle/>
          <a:p>
            <a:pPr marL="514350" indent="-514350">
              <a:spcBef>
                <a:spcPts val="0"/>
              </a:spcBef>
              <a:buClr>
                <a:srgbClr val="A09956"/>
              </a:buClr>
              <a:buFont typeface="Arial" pitchFamily="34" charset="0"/>
              <a:buChar char="•"/>
            </a:pPr>
            <a:r>
              <a:rPr lang="en-US" sz="1400" dirty="0"/>
              <a:t>Benefit enrollment </a:t>
            </a:r>
            <a:r>
              <a:rPr lang="en-US" sz="1400" b="1" dirty="0"/>
              <a:t>MUST</a:t>
            </a:r>
            <a:r>
              <a:rPr lang="en-US" sz="1400" dirty="0"/>
              <a:t> take place through ESS!!!</a:t>
            </a:r>
          </a:p>
          <a:p>
            <a:pPr marL="514350" indent="-514350">
              <a:spcBef>
                <a:spcPts val="0"/>
              </a:spcBef>
              <a:buClr>
                <a:srgbClr val="A09956"/>
              </a:buClr>
              <a:buFont typeface="Arial" pitchFamily="34" charset="0"/>
              <a:buChar char="•"/>
            </a:pPr>
            <a:r>
              <a:rPr lang="en-US" sz="1400" dirty="0"/>
              <a:t>Click on “First Time Enrollment</a:t>
            </a:r>
          </a:p>
          <a:p>
            <a:pPr marL="514350" indent="-514350">
              <a:spcBef>
                <a:spcPts val="0"/>
              </a:spcBef>
              <a:buClr>
                <a:srgbClr val="A09956"/>
              </a:buClr>
              <a:buFont typeface="Arial" pitchFamily="34" charset="0"/>
              <a:buChar char="•"/>
            </a:pPr>
            <a:r>
              <a:rPr lang="en-US" sz="1400" dirty="0"/>
              <a:t>You will need to follow the step-by-step process to complete your enrollment. Press “Next”</a:t>
            </a:r>
          </a:p>
          <a:p>
            <a:pPr marL="514350" indent="-514350">
              <a:spcBef>
                <a:spcPts val="0"/>
              </a:spcBef>
              <a:buClr>
                <a:srgbClr val="A09956"/>
              </a:buClr>
              <a:buFont typeface="Arial" pitchFamily="34" charset="0"/>
              <a:buChar char="•"/>
            </a:pPr>
            <a:r>
              <a:rPr lang="en-US" sz="1400" dirty="0"/>
              <a:t>Review your personal information. If anything is listed incorrectly, you will need to back out of the benefit enrollment to up update the information under the “Personal” Tab.  If all is correct, click “Next”</a:t>
            </a:r>
          </a:p>
          <a:p>
            <a:pPr marL="514350" indent="-514350">
              <a:spcBef>
                <a:spcPts val="0"/>
              </a:spcBef>
              <a:buFont typeface="+mj-lt"/>
              <a:buAutoNum type="arabicPeriod"/>
            </a:pPr>
            <a:endParaRPr lang="en-US" sz="1400" dirty="0"/>
          </a:p>
          <a:p>
            <a:pPr marL="514350" indent="-514350">
              <a:buFont typeface="+mj-lt"/>
              <a:buAutoNum type="arabicPeriod"/>
            </a:pPr>
            <a:endParaRPr lang="en-US" sz="1400" dirty="0"/>
          </a:p>
        </p:txBody>
      </p:sp>
      <p:grpSp>
        <p:nvGrpSpPr>
          <p:cNvPr id="17" name="Group 16"/>
          <p:cNvGrpSpPr/>
          <p:nvPr/>
        </p:nvGrpSpPr>
        <p:grpSpPr>
          <a:xfrm>
            <a:off x="1981200" y="3505200"/>
            <a:ext cx="3359299" cy="2409768"/>
            <a:chOff x="2286000" y="4101278"/>
            <a:chExt cx="3359299" cy="2409768"/>
          </a:xfrm>
        </p:grpSpPr>
        <p:pic>
          <p:nvPicPr>
            <p:cNvPr id="4103"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11609" t="12138" r="50115" b="43931"/>
            <a:stretch/>
          </p:blipFill>
          <p:spPr bwMode="auto">
            <a:xfrm>
              <a:off x="2286000" y="4101279"/>
              <a:ext cx="3359299" cy="2409767"/>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023632" y="4101278"/>
              <a:ext cx="598328" cy="169277"/>
            </a:xfrm>
            <a:prstGeom prst="rect">
              <a:avLst/>
            </a:prstGeom>
            <a:solidFill>
              <a:schemeClr val="bg1"/>
            </a:solidFill>
            <a:ln w="6350">
              <a:noFill/>
            </a:ln>
          </p:spPr>
          <p:txBody>
            <a:bodyPr wrap="square" rtlCol="0">
              <a:spAutoFit/>
            </a:bodyPr>
            <a:lstStyle/>
            <a:p>
              <a:endParaRPr lang="en-US" sz="500" b="1" dirty="0">
                <a:latin typeface="Arial" pitchFamily="34" charset="0"/>
                <a:cs typeface="Arial" pitchFamily="34" charset="0"/>
              </a:endParaRPr>
            </a:p>
          </p:txBody>
        </p:sp>
      </p:grpSp>
      <p:grpSp>
        <p:nvGrpSpPr>
          <p:cNvPr id="5" name="Group 4"/>
          <p:cNvGrpSpPr/>
          <p:nvPr/>
        </p:nvGrpSpPr>
        <p:grpSpPr>
          <a:xfrm>
            <a:off x="5563609" y="2686247"/>
            <a:ext cx="3427991" cy="3485953"/>
            <a:chOff x="5563609" y="2610047"/>
            <a:chExt cx="3427991" cy="3485953"/>
          </a:xfrm>
        </p:grpSpPr>
        <p:pic>
          <p:nvPicPr>
            <p:cNvPr id="4105"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30348" t="23084" r="28458" b="9891"/>
            <a:stretch/>
          </p:blipFill>
          <p:spPr bwMode="auto">
            <a:xfrm>
              <a:off x="5563609" y="2610047"/>
              <a:ext cx="3427991" cy="3485953"/>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382000" y="2705851"/>
              <a:ext cx="460197" cy="11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ight Arrow 23"/>
          <p:cNvSpPr/>
          <p:nvPr/>
        </p:nvSpPr>
        <p:spPr>
          <a:xfrm rot="3618171">
            <a:off x="8229518" y="5507756"/>
            <a:ext cx="636324" cy="315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3618171">
            <a:off x="4548356" y="5226053"/>
            <a:ext cx="636324" cy="315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278076" y="5463824"/>
            <a:ext cx="636324" cy="315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29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HC Corporate Presentation Template_Aug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LHC Corporate Presentation Template_Aug 5</Template>
  <TotalTime>8180</TotalTime>
  <Words>1252</Words>
  <Application>Microsoft Office PowerPoint</Application>
  <PresentationFormat>On-screen Show (4:3)</PresentationFormat>
  <Paragraphs>163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Symbol</vt:lpstr>
      <vt:lpstr>Wingdings</vt:lpstr>
      <vt:lpstr>LHC Corporate Presentation Template_Aug 5</vt:lpstr>
      <vt:lpstr>Liberty Healthcare Corporation</vt:lpstr>
      <vt:lpstr>Benefits Orientation</vt:lpstr>
      <vt:lpstr>Benefits Overview- CORE</vt:lpstr>
      <vt:lpstr>Voluntary Benefit Information</vt:lpstr>
      <vt:lpstr>Benefits Overview- Voluntary Benefits</vt:lpstr>
      <vt:lpstr>Benefits Overview- Voluntary Benefits</vt:lpstr>
      <vt:lpstr>Deductible Schedule Overview</vt:lpstr>
      <vt:lpstr>Benefits Eligibility</vt:lpstr>
      <vt:lpstr>ESS- Benefit Enrollment</vt:lpstr>
      <vt:lpstr>ESS- Benefit Enrollment</vt:lpstr>
      <vt:lpstr>ESS- Benefit Enrollment</vt:lpstr>
      <vt:lpstr>401k- Retirement Savings Plan</vt:lpstr>
      <vt:lpstr>Employee Assistance Program (EAP)</vt:lpstr>
      <vt:lpstr>EAP – Services Offered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Hunsicker</dc:creator>
  <cp:lastModifiedBy>Melissa McNamara</cp:lastModifiedBy>
  <cp:revision>335</cp:revision>
  <cp:lastPrinted>2015-08-25T17:03:37Z</cp:lastPrinted>
  <dcterms:created xsi:type="dcterms:W3CDTF">2015-06-25T15:59:28Z</dcterms:created>
  <dcterms:modified xsi:type="dcterms:W3CDTF">2020-04-30T15:34:21Z</dcterms:modified>
</cp:coreProperties>
</file>